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8F9B1-93C8-497F-BFDC-981FEEB73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24C43-0356-4304-BE1D-C8341D96B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93D28-2073-4140-AD5F-C6A2A01EA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8BFFA-3EAB-4C22-936A-D12C0042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BEE22-3D69-45A3-B346-224CE539C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7C51B-A53C-4374-A0F4-6FE53A0A2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AFBA8-C2FE-422A-B780-8FE2ACC9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D74BB-B1F2-40E6-905E-5C1E76998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B721C-D526-4ED4-AB6F-D977945FF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02BFD-1439-4420-BA2B-AC0969C25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1F1F-7562-4CDD-8C1E-A9662C1ED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4CC020-152B-489E-A2E3-31396AC02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Program%20Files\School@net\Day%20Toan%204\Common\Maths\m4094.math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Program%20Files\School@net\Day%20Toan%204\Common\Maths\m4094.mat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Program%20Files\School@net\Day%20Toan%204\Common\Maths\m4094.mat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286000" y="2667000"/>
            <a:ext cx="3200400" cy="1371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1329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TOÁN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 rot="547263">
            <a:off x="6019800" y="2819400"/>
            <a:ext cx="1390650" cy="11461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733800" y="381000"/>
            <a:ext cx="205740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TOÁN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438400" y="838200"/>
            <a:ext cx="472440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FF00FF"/>
                </a:solidFill>
              </a:rPr>
              <a:t>DIỆN TÍCH HÌNH BÌNH HÀNH</a:t>
            </a:r>
          </a:p>
        </p:txBody>
      </p:sp>
      <p:sp>
        <p:nvSpPr>
          <p:cNvPr id="12292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133600" y="1828800"/>
            <a:ext cx="60198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b)  Tính diện tích hình bình hành biết  : Độ dài đáy là 4 dm, chiều cao là 34cm.</a:t>
            </a:r>
          </a:p>
        </p:txBody>
      </p:sp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685800" y="1676400"/>
            <a:ext cx="1219200" cy="533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BÀI 2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352800" y="2895600"/>
            <a:ext cx="472440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FF0066"/>
                </a:solidFill>
              </a:rPr>
              <a:t>LỜI GIẢI</a:t>
            </a:r>
          </a:p>
        </p:txBody>
      </p:sp>
      <p:sp>
        <p:nvSpPr>
          <p:cNvPr id="13320" name="Text Box 8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352800" y="3886200"/>
            <a:ext cx="47244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Diện tích hình bình hành là:</a:t>
            </a:r>
          </a:p>
        </p:txBody>
      </p:sp>
      <p:sp>
        <p:nvSpPr>
          <p:cNvPr id="13321" name="Text Box 9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200400" y="3352800"/>
            <a:ext cx="47244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* Đổi đơn vị đo: 4dm = 40cm</a:t>
            </a:r>
          </a:p>
        </p:txBody>
      </p:sp>
      <p:sp>
        <p:nvSpPr>
          <p:cNvPr id="13322" name="Text Box 10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429000" y="4419600"/>
            <a:ext cx="47244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40 x 34 =  1360 (cm</a:t>
            </a:r>
            <a:r>
              <a:rPr lang="en-US" sz="2400" baseline="30000">
                <a:solidFill>
                  <a:schemeClr val="bg1"/>
                </a:solidFill>
              </a:rPr>
              <a:t>2</a:t>
            </a:r>
            <a:r>
              <a:rPr lang="en-US" sz="2400" baseline="-2500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3323" name="Text Box 11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581400" y="4953000"/>
            <a:ext cx="47244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Đáp số : 1360 cm</a:t>
            </a:r>
            <a:r>
              <a:rPr lang="en-US" sz="2400" baseline="30000">
                <a:solidFill>
                  <a:schemeClr val="bg1"/>
                </a:solidFill>
              </a:rPr>
              <a:t>2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  <p:bldP spid="13321" grpId="0"/>
      <p:bldP spid="13322" grpId="0"/>
      <p:bldP spid="133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6" r:id="rId2" imgW="9144000" imgH="64771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733800" y="381000"/>
            <a:ext cx="205740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TOÁN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438400" y="838200"/>
            <a:ext cx="472440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FF00FF"/>
                </a:solidFill>
              </a:rPr>
              <a:t>DIỆN TÍCH HÌNH BÌNH HÀNH</a:t>
            </a:r>
          </a:p>
        </p:txBody>
      </p:sp>
      <p:sp>
        <p:nvSpPr>
          <p:cNvPr id="15365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209800" y="4572000"/>
            <a:ext cx="51816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Về nhà học thuộc quy tắc tính diện tích hình bình hành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09600" y="2209800"/>
            <a:ext cx="8229600" cy="954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>
                <a:solidFill>
                  <a:srgbClr val="0000FF"/>
                </a:solidFill>
              </a:rPr>
              <a:t>Muốn tính diện tích hình bình hành, ta lấy cạnh đáy nhân với chiều cao ( cùng đơn vị đo)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914400" y="1905000"/>
            <a:ext cx="1600200" cy="990600"/>
          </a:xfrm>
          <a:prstGeom prst="flowChartManualOperation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581400" y="1981200"/>
            <a:ext cx="1981200" cy="990600"/>
          </a:xfrm>
          <a:prstGeom prst="flowChartInputOutpu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 rot="2839348">
            <a:off x="6269831" y="4626769"/>
            <a:ext cx="1960563" cy="1241425"/>
          </a:xfrm>
          <a:prstGeom prst="flowChartMerge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1371600" y="3200400"/>
            <a:ext cx="533400" cy="457200"/>
          </a:xfrm>
          <a:prstGeom prst="ellipse">
            <a:avLst/>
          </a:prstGeom>
          <a:solidFill>
            <a:srgbClr val="99CC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114800" y="3200400"/>
            <a:ext cx="533400" cy="457200"/>
          </a:xfrm>
          <a:prstGeom prst="ellipse">
            <a:avLst/>
          </a:prstGeom>
          <a:solidFill>
            <a:srgbClr val="99CC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7162800" y="3352800"/>
            <a:ext cx="533400" cy="457200"/>
          </a:xfrm>
          <a:prstGeom prst="ellipse">
            <a:avLst/>
          </a:prstGeom>
          <a:solidFill>
            <a:srgbClr val="99CC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1447800" y="6172200"/>
            <a:ext cx="533400" cy="457200"/>
          </a:xfrm>
          <a:prstGeom prst="ellipse">
            <a:avLst/>
          </a:prstGeom>
          <a:solidFill>
            <a:srgbClr val="99CC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4267200" y="6096000"/>
            <a:ext cx="533400" cy="457200"/>
          </a:xfrm>
          <a:prstGeom prst="ellipse">
            <a:avLst/>
          </a:prstGeom>
          <a:solidFill>
            <a:srgbClr val="99CC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7315200" y="6019800"/>
            <a:ext cx="533400" cy="457200"/>
          </a:xfrm>
          <a:prstGeom prst="ellipse">
            <a:avLst/>
          </a:prstGeom>
          <a:solidFill>
            <a:srgbClr val="99CC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066800" y="1143000"/>
            <a:ext cx="65532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Hình nào dưới đây là hình bình hành?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 rot="4161479">
            <a:off x="644525" y="4443413"/>
            <a:ext cx="1981200" cy="1143000"/>
          </a:xfrm>
          <a:prstGeom prst="flowChartInputOutpu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3657600" y="381000"/>
            <a:ext cx="2057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TOÁN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3581400" y="4114800"/>
            <a:ext cx="1828800" cy="1600200"/>
          </a:xfrm>
          <a:prstGeom prst="pentagon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6781800" y="1905000"/>
            <a:ext cx="13716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3" grpId="1" animBg="1"/>
      <p:bldP spid="5124" grpId="0" animBg="1"/>
      <p:bldP spid="5125" grpId="0" animBg="1"/>
      <p:bldP spid="5126" grpId="0" animBg="1"/>
      <p:bldP spid="5126" grpId="1" animBg="1"/>
      <p:bldP spid="5127" grpId="0" animBg="1"/>
      <p:bldP spid="5128" grpId="0" animBg="1"/>
      <p:bldP spid="5128" grpId="1" animBg="1"/>
      <p:bldP spid="5129" grpId="0" animBg="1"/>
      <p:bldP spid="5130" grpId="0" animBg="1"/>
      <p:bldP spid="5131" grpId="0"/>
      <p:bldP spid="5132" grpId="0" animBg="1"/>
      <p:bldP spid="5132" grpId="1" animBg="1"/>
      <p:bldP spid="5135" grpId="0" animBg="1"/>
      <p:bldP spid="51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0" y="1905000"/>
            <a:ext cx="4572000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* Đọc tên hình bình hành?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33800" y="2514600"/>
            <a:ext cx="5410200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* CD là gì của hình bình hành?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505200" y="3124200"/>
            <a:ext cx="5867400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* AH là gì của hình bình hành?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28800" y="4343400"/>
            <a:ext cx="4495800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</a:rPr>
              <a:t>Hình bình hành ABCD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00200" y="4953000"/>
            <a:ext cx="7010400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</a:rPr>
              <a:t>CD là cạnh đáy của hình bình hành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752600" y="5562600"/>
            <a:ext cx="7010400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>
                <a:solidFill>
                  <a:schemeClr val="bg1"/>
                </a:solidFill>
              </a:rPr>
              <a:t>AH là đường cao của hình bình hành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3657600" y="381000"/>
            <a:ext cx="205740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TOÁN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286000" y="838200"/>
            <a:ext cx="472440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FF00FF"/>
                </a:solidFill>
              </a:rPr>
              <a:t>DIỆN TÍCH HÌNH BÌNH HÀNH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2400" y="1905000"/>
            <a:ext cx="3714750" cy="2057400"/>
            <a:chOff x="144" y="1248"/>
            <a:chExt cx="2340" cy="1296"/>
          </a:xfrm>
        </p:grpSpPr>
        <p:grpSp>
          <p:nvGrpSpPr>
            <p:cNvPr id="5131" name="Group 12"/>
            <p:cNvGrpSpPr>
              <a:grpSpLocks/>
            </p:cNvGrpSpPr>
            <p:nvPr/>
          </p:nvGrpSpPr>
          <p:grpSpPr bwMode="auto">
            <a:xfrm>
              <a:off x="144" y="1248"/>
              <a:ext cx="2340" cy="1296"/>
              <a:chOff x="288" y="1248"/>
              <a:chExt cx="2340" cy="1296"/>
            </a:xfrm>
          </p:grpSpPr>
          <p:sp>
            <p:nvSpPr>
              <p:cNvPr id="5134" name="AutoShape 13"/>
              <p:cNvSpPr>
                <a:spLocks noChangeArrowheads="1"/>
              </p:cNvSpPr>
              <p:nvPr/>
            </p:nvSpPr>
            <p:spPr bwMode="auto">
              <a:xfrm>
                <a:off x="432" y="1488"/>
                <a:ext cx="2064" cy="816"/>
              </a:xfrm>
              <a:prstGeom prst="parallelogram">
                <a:avLst>
                  <a:gd name="adj" fmla="val 63235"/>
                </a:avLst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5135" name="Line 14"/>
              <p:cNvSpPr>
                <a:spLocks noChangeShapeType="1"/>
              </p:cNvSpPr>
              <p:nvPr/>
            </p:nvSpPr>
            <p:spPr bwMode="auto">
              <a:xfrm>
                <a:off x="960" y="148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Rectangle 15"/>
              <p:cNvSpPr>
                <a:spLocks noChangeArrowheads="1"/>
              </p:cNvSpPr>
              <p:nvPr/>
            </p:nvSpPr>
            <p:spPr bwMode="auto">
              <a:xfrm>
                <a:off x="816" y="1248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5137" name="Rectangle 16"/>
              <p:cNvSpPr>
                <a:spLocks noChangeArrowheads="1"/>
              </p:cNvSpPr>
              <p:nvPr/>
            </p:nvSpPr>
            <p:spPr bwMode="auto">
              <a:xfrm>
                <a:off x="2400" y="1248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5138" name="Rectangle 17"/>
              <p:cNvSpPr>
                <a:spLocks noChangeArrowheads="1"/>
              </p:cNvSpPr>
              <p:nvPr/>
            </p:nvSpPr>
            <p:spPr bwMode="auto">
              <a:xfrm>
                <a:off x="1920" y="2352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5139" name="Rectangle 18"/>
              <p:cNvSpPr>
                <a:spLocks noChangeArrowheads="1"/>
              </p:cNvSpPr>
              <p:nvPr/>
            </p:nvSpPr>
            <p:spPr bwMode="auto">
              <a:xfrm>
                <a:off x="288" y="2352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5140" name="Rectangle 19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>
                    <a:solidFill>
                      <a:srgbClr val="FF0000"/>
                    </a:solidFill>
                  </a:rPr>
                  <a:t>H</a:t>
                </a:r>
              </a:p>
            </p:txBody>
          </p:sp>
        </p:grpSp>
        <p:sp>
          <p:nvSpPr>
            <p:cNvPr id="5132" name="Line 20"/>
            <p:cNvSpPr>
              <a:spLocks noChangeShapeType="1"/>
            </p:cNvSpPr>
            <p:nvPr/>
          </p:nvSpPr>
          <p:spPr bwMode="auto">
            <a:xfrm>
              <a:off x="816" y="21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21"/>
            <p:cNvSpPr>
              <a:spLocks noChangeShapeType="1"/>
            </p:cNvSpPr>
            <p:nvPr/>
          </p:nvSpPr>
          <p:spPr bwMode="auto">
            <a:xfrm rot="5400000">
              <a:off x="888" y="22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61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  <p:bldP spid="6150" grpId="0"/>
      <p:bldP spid="6151" grpId="0"/>
      <p:bldP spid="6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 rot="-5400000">
            <a:off x="1181100" y="2476500"/>
            <a:ext cx="1371600" cy="838200"/>
          </a:xfrm>
          <a:prstGeom prst="rtTriangle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2286000" y="2209800"/>
            <a:ext cx="2606675" cy="1371600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2147483647 h 864"/>
              <a:gd name="T4" fmla="*/ 2147483647 w 1728"/>
              <a:gd name="T5" fmla="*/ 2147483647 h 864"/>
              <a:gd name="T6" fmla="*/ 2147483647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81200" y="18288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9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800600" y="18288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9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038600" y="36576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9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143000" y="36576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9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133600" y="36576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9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 rot="-5400000">
            <a:off x="1181100" y="2476500"/>
            <a:ext cx="1371600" cy="838200"/>
          </a:xfrm>
          <a:prstGeom prst="rtTriangle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876800" y="36576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900">
                <a:solidFill>
                  <a:srgbClr val="FF0000"/>
                </a:solidFill>
              </a:rPr>
              <a:t>I</a:t>
            </a:r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2286000" y="3429000"/>
            <a:ext cx="152400" cy="152400"/>
            <a:chOff x="1680" y="2592"/>
            <a:chExt cx="96" cy="96"/>
          </a:xfrm>
        </p:grpSpPr>
        <p:sp>
          <p:nvSpPr>
            <p:cNvPr id="6170" name="Line 12"/>
            <p:cNvSpPr>
              <a:spLocks noChangeShapeType="1"/>
            </p:cNvSpPr>
            <p:nvPr/>
          </p:nvSpPr>
          <p:spPr bwMode="auto">
            <a:xfrm>
              <a:off x="1680" y="259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13"/>
            <p:cNvSpPr>
              <a:spLocks noChangeShapeType="1"/>
            </p:cNvSpPr>
            <p:nvPr/>
          </p:nvSpPr>
          <p:spPr bwMode="auto">
            <a:xfrm rot="5400000">
              <a:off x="1728" y="26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2514600" y="44958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900" b="1"/>
              <a:t>a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447800" y="3657600"/>
            <a:ext cx="2667000" cy="762000"/>
            <a:chOff x="912" y="2304"/>
            <a:chExt cx="1680" cy="480"/>
          </a:xfrm>
        </p:grpSpPr>
        <p:sp>
          <p:nvSpPr>
            <p:cNvPr id="6167" name="Line 16"/>
            <p:cNvSpPr>
              <a:spLocks noChangeShapeType="1"/>
            </p:cNvSpPr>
            <p:nvPr/>
          </p:nvSpPr>
          <p:spPr bwMode="auto">
            <a:xfrm>
              <a:off x="912" y="2784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17"/>
            <p:cNvSpPr>
              <a:spLocks noChangeShapeType="1"/>
            </p:cNvSpPr>
            <p:nvPr/>
          </p:nvSpPr>
          <p:spPr bwMode="auto">
            <a:xfrm>
              <a:off x="2592" y="2304"/>
              <a:ext cx="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18"/>
            <p:cNvSpPr>
              <a:spLocks noChangeShapeType="1"/>
            </p:cNvSpPr>
            <p:nvPr/>
          </p:nvSpPr>
          <p:spPr bwMode="auto">
            <a:xfrm>
              <a:off x="912" y="2304"/>
              <a:ext cx="0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2286000" y="274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900" b="1"/>
              <a:t>h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3429000" y="44958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900" b="1"/>
              <a:t>a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 rot="-7518754">
            <a:off x="1915318" y="3342482"/>
            <a:ext cx="741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400">
                <a:solidFill>
                  <a:srgbClr val="0000FF"/>
                </a:solidFill>
                <a:sym typeface="Wingdings 2" pitchFamily="18" charset="2"/>
              </a:rPr>
              <a:t>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33400" y="4953000"/>
            <a:ext cx="7620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Cạnh đáy của hình bình hành có độ dài là :  a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04800" y="5486400"/>
            <a:ext cx="8382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Đường cao của hình bình hành có độ dài là :  h</a:t>
            </a:r>
          </a:p>
        </p:txBody>
      </p:sp>
      <p:sp>
        <p:nvSpPr>
          <p:cNvPr id="6163" name="Text Box 25"/>
          <p:cNvSpPr txBox="1">
            <a:spLocks noChangeArrowheads="1"/>
          </p:cNvSpPr>
          <p:nvPr/>
        </p:nvSpPr>
        <p:spPr bwMode="auto">
          <a:xfrm>
            <a:off x="3657600" y="381000"/>
            <a:ext cx="2057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TOÁN</a:t>
            </a:r>
          </a:p>
        </p:txBody>
      </p:sp>
      <p:sp>
        <p:nvSpPr>
          <p:cNvPr id="6164" name="Text Box 26"/>
          <p:cNvSpPr txBox="1">
            <a:spLocks noChangeArrowheads="1"/>
          </p:cNvSpPr>
          <p:nvPr/>
        </p:nvSpPr>
        <p:spPr bwMode="auto">
          <a:xfrm>
            <a:off x="2286000" y="838200"/>
            <a:ext cx="4724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solidFill>
                  <a:srgbClr val="FF00FF"/>
                </a:solidFill>
              </a:rPr>
              <a:t>DIỆN TÍCH HÌNH BÌNH HÀNH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1066800" y="4953000"/>
            <a:ext cx="6096000" cy="954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Chiều dài hình chữ nhật có độ dài là :  a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381000" y="5486400"/>
            <a:ext cx="7620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 Chiều rộng hình chữ nhật có độ dài là : 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058 L 0 -0.2314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0405E-6 L 0.2875 -4.10405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4 1.90751E-6 L 0.0875 1.90751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4" grpId="0"/>
      <p:bldP spid="7175" grpId="0"/>
      <p:bldP spid="7177" grpId="0" animBg="1"/>
      <p:bldP spid="7177" grpId="1" animBg="1"/>
      <p:bldP spid="7178" grpId="0"/>
      <p:bldP spid="7182" grpId="0"/>
      <p:bldP spid="7182" grpId="1"/>
      <p:bldP spid="7187" grpId="0"/>
      <p:bldP spid="7188" grpId="0"/>
      <p:bldP spid="7189" grpId="0"/>
      <p:bldP spid="7189" grpId="1"/>
      <p:bldP spid="7189" grpId="2"/>
      <p:bldP spid="7190" grpId="0"/>
      <p:bldP spid="7190" grpId="1"/>
      <p:bldP spid="7191" grpId="0"/>
      <p:bldP spid="7191" grpId="1"/>
      <p:bldP spid="7195" grpId="0"/>
      <p:bldP spid="7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733800" y="381000"/>
            <a:ext cx="2057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TOÁN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-152400" y="3733800"/>
            <a:ext cx="3581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* ABIH là hình gì?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8600" y="5334000"/>
            <a:ext cx="5638800" cy="954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Diện tích  ABIH   =  Diện tích ABCD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4800600"/>
            <a:ext cx="4343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Diện tích  ABIH  =  a x h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-228600" y="4267200"/>
            <a:ext cx="4572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* Tính  diện tích  ABIH ?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5867400"/>
            <a:ext cx="6858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Diện tích  ABCD   =   a x h  =   Đáy x cao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2438400" y="838200"/>
            <a:ext cx="4724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solidFill>
                  <a:srgbClr val="FF00FF"/>
                </a:solidFill>
              </a:rPr>
              <a:t>DIỆN TÍCH HÌNH BÌNH HÀNH</a:t>
            </a:r>
          </a:p>
        </p:txBody>
      </p:sp>
      <p:grpSp>
        <p:nvGrpSpPr>
          <p:cNvPr id="7177" name="Group 10"/>
          <p:cNvGrpSpPr>
            <a:grpSpLocks/>
          </p:cNvGrpSpPr>
          <p:nvPr/>
        </p:nvGrpSpPr>
        <p:grpSpPr bwMode="auto">
          <a:xfrm>
            <a:off x="1219200" y="1752600"/>
            <a:ext cx="3028950" cy="2209800"/>
            <a:chOff x="768" y="1104"/>
            <a:chExt cx="1908" cy="1392"/>
          </a:xfrm>
        </p:grpSpPr>
        <p:grpSp>
          <p:nvGrpSpPr>
            <p:cNvPr id="7194" name="Group 11"/>
            <p:cNvGrpSpPr>
              <a:grpSpLocks/>
            </p:cNvGrpSpPr>
            <p:nvPr/>
          </p:nvGrpSpPr>
          <p:grpSpPr bwMode="auto">
            <a:xfrm>
              <a:off x="768" y="1104"/>
              <a:ext cx="1908" cy="1392"/>
              <a:chOff x="240" y="912"/>
              <a:chExt cx="1908" cy="1392"/>
            </a:xfrm>
          </p:grpSpPr>
          <p:sp>
            <p:nvSpPr>
              <p:cNvPr id="7198" name="Freeform 12"/>
              <p:cNvSpPr>
                <a:spLocks/>
              </p:cNvSpPr>
              <p:nvPr/>
            </p:nvSpPr>
            <p:spPr bwMode="auto">
              <a:xfrm>
                <a:off x="336" y="1152"/>
                <a:ext cx="1642" cy="864"/>
              </a:xfrm>
              <a:custGeom>
                <a:avLst/>
                <a:gdLst>
                  <a:gd name="T0" fmla="*/ 0 w 1728"/>
                  <a:gd name="T1" fmla="*/ 0 h 864"/>
                  <a:gd name="T2" fmla="*/ 0 w 1728"/>
                  <a:gd name="T3" fmla="*/ 864 h 864"/>
                  <a:gd name="T4" fmla="*/ 1029 w 1728"/>
                  <a:gd name="T5" fmla="*/ 864 h 864"/>
                  <a:gd name="T6" fmla="*/ 1482 w 1728"/>
                  <a:gd name="T7" fmla="*/ 0 h 864"/>
                  <a:gd name="T8" fmla="*/ 0 w 1728"/>
                  <a:gd name="T9" fmla="*/ 0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864"/>
                  <a:gd name="T17" fmla="*/ 1728 w 1728"/>
                  <a:gd name="T18" fmla="*/ 864 h 8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864">
                    <a:moveTo>
                      <a:pt x="0" y="0"/>
                    </a:moveTo>
                    <a:lnTo>
                      <a:pt x="0" y="864"/>
                    </a:lnTo>
                    <a:lnTo>
                      <a:pt x="1200" y="864"/>
                    </a:lnTo>
                    <a:lnTo>
                      <a:pt x="17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9" name="AutoShape 13"/>
              <p:cNvSpPr>
                <a:spLocks noChangeArrowheads="1"/>
              </p:cNvSpPr>
              <p:nvPr/>
            </p:nvSpPr>
            <p:spPr bwMode="auto">
              <a:xfrm rot="-5400000">
                <a:off x="1272" y="1320"/>
                <a:ext cx="864" cy="528"/>
              </a:xfrm>
              <a:prstGeom prst="rtTriangl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0" name="Rectangle 14"/>
              <p:cNvSpPr>
                <a:spLocks noChangeArrowheads="1"/>
              </p:cNvSpPr>
              <p:nvPr/>
            </p:nvSpPr>
            <p:spPr bwMode="auto">
              <a:xfrm>
                <a:off x="288" y="912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90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7201" name="Rectangle 15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90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7202" name="Rectangle 16"/>
              <p:cNvSpPr>
                <a:spLocks noChangeArrowheads="1"/>
              </p:cNvSpPr>
              <p:nvPr/>
            </p:nvSpPr>
            <p:spPr bwMode="auto">
              <a:xfrm>
                <a:off x="1920" y="2112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900">
                    <a:solidFill>
                      <a:srgbClr val="FF0000"/>
                    </a:solidFill>
                  </a:rPr>
                  <a:t>I</a:t>
                </a:r>
              </a:p>
            </p:txBody>
          </p:sp>
          <p:sp>
            <p:nvSpPr>
              <p:cNvPr id="7203" name="Rectangle 17"/>
              <p:cNvSpPr>
                <a:spLocks noChangeArrowheads="1"/>
              </p:cNvSpPr>
              <p:nvPr/>
            </p:nvSpPr>
            <p:spPr bwMode="auto">
              <a:xfrm>
                <a:off x="240" y="2112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900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7204" name="Rectangle 18"/>
              <p:cNvSpPr>
                <a:spLocks noChangeArrowheads="1"/>
              </p:cNvSpPr>
              <p:nvPr/>
            </p:nvSpPr>
            <p:spPr bwMode="auto">
              <a:xfrm>
                <a:off x="384" y="1488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900" b="1"/>
                  <a:t>h</a:t>
                </a:r>
              </a:p>
            </p:txBody>
          </p:sp>
          <p:sp>
            <p:nvSpPr>
              <p:cNvPr id="7205" name="Rectangle 19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900" b="1"/>
                  <a:t>a</a:t>
                </a:r>
              </a:p>
            </p:txBody>
          </p:sp>
        </p:grpSp>
        <p:grpSp>
          <p:nvGrpSpPr>
            <p:cNvPr id="7195" name="Group 20"/>
            <p:cNvGrpSpPr>
              <a:grpSpLocks/>
            </p:cNvGrpSpPr>
            <p:nvPr/>
          </p:nvGrpSpPr>
          <p:grpSpPr bwMode="auto">
            <a:xfrm>
              <a:off x="864" y="2064"/>
              <a:ext cx="144" cy="144"/>
              <a:chOff x="864" y="2064"/>
              <a:chExt cx="144" cy="144"/>
            </a:xfrm>
          </p:grpSpPr>
          <p:sp>
            <p:nvSpPr>
              <p:cNvPr id="7196" name="Line 21"/>
              <p:cNvSpPr>
                <a:spLocks noChangeShapeType="1"/>
              </p:cNvSpPr>
              <p:nvPr/>
            </p:nvSpPr>
            <p:spPr bwMode="auto">
              <a:xfrm>
                <a:off x="864" y="206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7" name="Line 22"/>
              <p:cNvSpPr>
                <a:spLocks noChangeShapeType="1"/>
              </p:cNvSpPr>
              <p:nvPr/>
            </p:nvSpPr>
            <p:spPr bwMode="auto">
              <a:xfrm rot="5400000">
                <a:off x="936" y="213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178" name="Group 23"/>
          <p:cNvGrpSpPr>
            <a:grpSpLocks/>
          </p:cNvGrpSpPr>
          <p:nvPr/>
        </p:nvGrpSpPr>
        <p:grpSpPr bwMode="auto">
          <a:xfrm>
            <a:off x="4724400" y="1828800"/>
            <a:ext cx="3714750" cy="2057400"/>
            <a:chOff x="2976" y="960"/>
            <a:chExt cx="2340" cy="1296"/>
          </a:xfrm>
        </p:grpSpPr>
        <p:grpSp>
          <p:nvGrpSpPr>
            <p:cNvPr id="7185" name="Group 24"/>
            <p:cNvGrpSpPr>
              <a:grpSpLocks/>
            </p:cNvGrpSpPr>
            <p:nvPr/>
          </p:nvGrpSpPr>
          <p:grpSpPr bwMode="auto">
            <a:xfrm>
              <a:off x="2976" y="960"/>
              <a:ext cx="2340" cy="1296"/>
              <a:chOff x="288" y="1248"/>
              <a:chExt cx="2340" cy="1296"/>
            </a:xfrm>
          </p:grpSpPr>
          <p:sp>
            <p:nvSpPr>
              <p:cNvPr id="7187" name="AutoShape 25"/>
              <p:cNvSpPr>
                <a:spLocks noChangeArrowheads="1"/>
              </p:cNvSpPr>
              <p:nvPr/>
            </p:nvSpPr>
            <p:spPr bwMode="auto">
              <a:xfrm>
                <a:off x="432" y="1488"/>
                <a:ext cx="2064" cy="816"/>
              </a:xfrm>
              <a:prstGeom prst="parallelogram">
                <a:avLst>
                  <a:gd name="adj" fmla="val 63235"/>
                </a:avLst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" name="Line 26"/>
              <p:cNvSpPr>
                <a:spLocks noChangeShapeType="1"/>
              </p:cNvSpPr>
              <p:nvPr/>
            </p:nvSpPr>
            <p:spPr bwMode="auto">
              <a:xfrm>
                <a:off x="960" y="148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Rectangle 27"/>
              <p:cNvSpPr>
                <a:spLocks noChangeArrowheads="1"/>
              </p:cNvSpPr>
              <p:nvPr/>
            </p:nvSpPr>
            <p:spPr bwMode="auto">
              <a:xfrm>
                <a:off x="816" y="1248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90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7190" name="Rectangle 28"/>
              <p:cNvSpPr>
                <a:spLocks noChangeArrowheads="1"/>
              </p:cNvSpPr>
              <p:nvPr/>
            </p:nvSpPr>
            <p:spPr bwMode="auto">
              <a:xfrm>
                <a:off x="2400" y="1248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90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7191" name="Rectangle 29"/>
              <p:cNvSpPr>
                <a:spLocks noChangeArrowheads="1"/>
              </p:cNvSpPr>
              <p:nvPr/>
            </p:nvSpPr>
            <p:spPr bwMode="auto">
              <a:xfrm>
                <a:off x="1920" y="2352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90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7192" name="Rectangle 30"/>
              <p:cNvSpPr>
                <a:spLocks noChangeArrowheads="1"/>
              </p:cNvSpPr>
              <p:nvPr/>
            </p:nvSpPr>
            <p:spPr bwMode="auto">
              <a:xfrm>
                <a:off x="288" y="2352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900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7193" name="Rectangle 31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900">
                    <a:solidFill>
                      <a:srgbClr val="FF0000"/>
                    </a:solidFill>
                  </a:rPr>
                  <a:t>H</a:t>
                </a:r>
              </a:p>
            </p:txBody>
          </p:sp>
        </p:grpSp>
        <p:sp>
          <p:nvSpPr>
            <p:cNvPr id="7186" name="AutoShape 32"/>
            <p:cNvSpPr>
              <a:spLocks noChangeArrowheads="1"/>
            </p:cNvSpPr>
            <p:nvPr/>
          </p:nvSpPr>
          <p:spPr bwMode="auto">
            <a:xfrm rot="-5400000">
              <a:off x="2976" y="1344"/>
              <a:ext cx="816" cy="528"/>
            </a:xfrm>
            <a:prstGeom prst="rtTriangl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9" name="Group 33"/>
          <p:cNvGrpSpPr>
            <a:grpSpLocks/>
          </p:cNvGrpSpPr>
          <p:nvPr/>
        </p:nvGrpSpPr>
        <p:grpSpPr bwMode="auto">
          <a:xfrm>
            <a:off x="5791200" y="3276600"/>
            <a:ext cx="228600" cy="228600"/>
            <a:chOff x="864" y="2064"/>
            <a:chExt cx="144" cy="144"/>
          </a:xfrm>
        </p:grpSpPr>
        <p:sp>
          <p:nvSpPr>
            <p:cNvPr id="7183" name="Line 34"/>
            <p:cNvSpPr>
              <a:spLocks noChangeShapeType="1"/>
            </p:cNvSpPr>
            <p:nvPr/>
          </p:nvSpPr>
          <p:spPr bwMode="auto">
            <a:xfrm>
              <a:off x="864" y="20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35"/>
            <p:cNvSpPr>
              <a:spLocks noChangeShapeType="1"/>
            </p:cNvSpPr>
            <p:nvPr/>
          </p:nvSpPr>
          <p:spPr bwMode="auto">
            <a:xfrm rot="5400000">
              <a:off x="936" y="21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0" name="Group 36"/>
          <p:cNvGrpSpPr>
            <a:grpSpLocks/>
          </p:cNvGrpSpPr>
          <p:nvPr/>
        </p:nvGrpSpPr>
        <p:grpSpPr bwMode="auto">
          <a:xfrm>
            <a:off x="5715000" y="2590800"/>
            <a:ext cx="838200" cy="1295400"/>
            <a:chOff x="3600" y="1632"/>
            <a:chExt cx="528" cy="816"/>
          </a:xfrm>
        </p:grpSpPr>
        <p:sp>
          <p:nvSpPr>
            <p:cNvPr id="7181" name="Rectangle 37"/>
            <p:cNvSpPr>
              <a:spLocks noChangeArrowheads="1"/>
            </p:cNvSpPr>
            <p:nvPr/>
          </p:nvSpPr>
          <p:spPr bwMode="auto">
            <a:xfrm>
              <a:off x="3792" y="2208"/>
              <a:ext cx="3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a</a:t>
              </a:r>
            </a:p>
          </p:txBody>
        </p:sp>
        <p:sp>
          <p:nvSpPr>
            <p:cNvPr id="7182" name="Rectangle 38"/>
            <p:cNvSpPr>
              <a:spLocks noChangeArrowheads="1"/>
            </p:cNvSpPr>
            <p:nvPr/>
          </p:nvSpPr>
          <p:spPr bwMode="auto">
            <a:xfrm>
              <a:off x="3600" y="1632"/>
              <a:ext cx="3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733800" y="381000"/>
            <a:ext cx="2057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TOÁN</a:t>
            </a:r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1219200" y="1371600"/>
            <a:ext cx="3028950" cy="2209800"/>
            <a:chOff x="240" y="912"/>
            <a:chExt cx="1908" cy="1392"/>
          </a:xfrm>
        </p:grpSpPr>
        <p:sp>
          <p:nvSpPr>
            <p:cNvPr id="8215" name="Freeform 5"/>
            <p:cNvSpPr>
              <a:spLocks/>
            </p:cNvSpPr>
            <p:nvPr/>
          </p:nvSpPr>
          <p:spPr bwMode="auto">
            <a:xfrm>
              <a:off x="336" y="1152"/>
              <a:ext cx="1642" cy="864"/>
            </a:xfrm>
            <a:custGeom>
              <a:avLst/>
              <a:gdLst>
                <a:gd name="T0" fmla="*/ 0 w 1728"/>
                <a:gd name="T1" fmla="*/ 0 h 864"/>
                <a:gd name="T2" fmla="*/ 0 w 1728"/>
                <a:gd name="T3" fmla="*/ 864 h 864"/>
                <a:gd name="T4" fmla="*/ 1029 w 1728"/>
                <a:gd name="T5" fmla="*/ 864 h 864"/>
                <a:gd name="T6" fmla="*/ 1482 w 1728"/>
                <a:gd name="T7" fmla="*/ 0 h 864"/>
                <a:gd name="T8" fmla="*/ 0 w 1728"/>
                <a:gd name="T9" fmla="*/ 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864"/>
                <a:gd name="T17" fmla="*/ 1728 w 1728"/>
                <a:gd name="T18" fmla="*/ 864 h 8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864">
                  <a:moveTo>
                    <a:pt x="0" y="0"/>
                  </a:moveTo>
                  <a:lnTo>
                    <a:pt x="0" y="864"/>
                  </a:lnTo>
                  <a:lnTo>
                    <a:pt x="1200" y="864"/>
                  </a:lnTo>
                  <a:lnTo>
                    <a:pt x="17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AutoShape 6"/>
            <p:cNvSpPr>
              <a:spLocks noChangeArrowheads="1"/>
            </p:cNvSpPr>
            <p:nvPr/>
          </p:nvSpPr>
          <p:spPr bwMode="auto">
            <a:xfrm rot="-5400000">
              <a:off x="1272" y="1320"/>
              <a:ext cx="864" cy="528"/>
            </a:xfrm>
            <a:prstGeom prst="rtTriangl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Rectangle 7"/>
            <p:cNvSpPr>
              <a:spLocks noChangeArrowheads="1"/>
            </p:cNvSpPr>
            <p:nvPr/>
          </p:nvSpPr>
          <p:spPr bwMode="auto">
            <a:xfrm>
              <a:off x="288" y="912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9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8218" name="Rectangle 8"/>
            <p:cNvSpPr>
              <a:spLocks noChangeArrowheads="1"/>
            </p:cNvSpPr>
            <p:nvPr/>
          </p:nvSpPr>
          <p:spPr bwMode="auto">
            <a:xfrm>
              <a:off x="1920" y="912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9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8219" name="Rectangle 9"/>
            <p:cNvSpPr>
              <a:spLocks noChangeArrowheads="1"/>
            </p:cNvSpPr>
            <p:nvPr/>
          </p:nvSpPr>
          <p:spPr bwMode="auto">
            <a:xfrm>
              <a:off x="1920" y="2112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900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8220" name="Rectangle 10"/>
            <p:cNvSpPr>
              <a:spLocks noChangeArrowheads="1"/>
            </p:cNvSpPr>
            <p:nvPr/>
          </p:nvSpPr>
          <p:spPr bwMode="auto">
            <a:xfrm>
              <a:off x="240" y="2112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90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8221" name="Rectangle 11"/>
            <p:cNvSpPr>
              <a:spLocks noChangeArrowheads="1"/>
            </p:cNvSpPr>
            <p:nvPr/>
          </p:nvSpPr>
          <p:spPr bwMode="auto">
            <a:xfrm>
              <a:off x="384" y="1488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900" b="1"/>
                <a:t>h</a:t>
              </a:r>
            </a:p>
          </p:txBody>
        </p:sp>
        <p:sp>
          <p:nvSpPr>
            <p:cNvPr id="8222" name="Rectangle 12"/>
            <p:cNvSpPr>
              <a:spLocks noChangeArrowheads="1"/>
            </p:cNvSpPr>
            <p:nvPr/>
          </p:nvSpPr>
          <p:spPr bwMode="auto">
            <a:xfrm>
              <a:off x="960" y="2064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900" b="1"/>
                <a:t>a</a:t>
              </a:r>
            </a:p>
          </p:txBody>
        </p:sp>
      </p:grpSp>
      <p:grpSp>
        <p:nvGrpSpPr>
          <p:cNvPr id="8196" name="Group 13"/>
          <p:cNvGrpSpPr>
            <a:grpSpLocks/>
          </p:cNvGrpSpPr>
          <p:nvPr/>
        </p:nvGrpSpPr>
        <p:grpSpPr bwMode="auto">
          <a:xfrm>
            <a:off x="4800600" y="1447800"/>
            <a:ext cx="3714750" cy="2057400"/>
            <a:chOff x="2976" y="960"/>
            <a:chExt cx="2340" cy="1296"/>
          </a:xfrm>
        </p:grpSpPr>
        <p:grpSp>
          <p:nvGrpSpPr>
            <p:cNvPr id="8206" name="Group 14"/>
            <p:cNvGrpSpPr>
              <a:grpSpLocks/>
            </p:cNvGrpSpPr>
            <p:nvPr/>
          </p:nvGrpSpPr>
          <p:grpSpPr bwMode="auto">
            <a:xfrm>
              <a:off x="2976" y="960"/>
              <a:ext cx="2340" cy="1296"/>
              <a:chOff x="288" y="1248"/>
              <a:chExt cx="2340" cy="1296"/>
            </a:xfrm>
          </p:grpSpPr>
          <p:sp>
            <p:nvSpPr>
              <p:cNvPr id="8208" name="AutoShape 15"/>
              <p:cNvSpPr>
                <a:spLocks noChangeArrowheads="1"/>
              </p:cNvSpPr>
              <p:nvPr/>
            </p:nvSpPr>
            <p:spPr bwMode="auto">
              <a:xfrm>
                <a:off x="432" y="1488"/>
                <a:ext cx="2064" cy="816"/>
              </a:xfrm>
              <a:prstGeom prst="parallelogram">
                <a:avLst>
                  <a:gd name="adj" fmla="val 63235"/>
                </a:avLst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9" name="Line 16"/>
              <p:cNvSpPr>
                <a:spLocks noChangeShapeType="1"/>
              </p:cNvSpPr>
              <p:nvPr/>
            </p:nvSpPr>
            <p:spPr bwMode="auto">
              <a:xfrm>
                <a:off x="960" y="148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Rectangle 17"/>
              <p:cNvSpPr>
                <a:spLocks noChangeArrowheads="1"/>
              </p:cNvSpPr>
              <p:nvPr/>
            </p:nvSpPr>
            <p:spPr bwMode="auto">
              <a:xfrm>
                <a:off x="816" y="1248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90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8211" name="Rectangle 18"/>
              <p:cNvSpPr>
                <a:spLocks noChangeArrowheads="1"/>
              </p:cNvSpPr>
              <p:nvPr/>
            </p:nvSpPr>
            <p:spPr bwMode="auto">
              <a:xfrm>
                <a:off x="2400" y="1248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90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8212" name="Rectangle 19"/>
              <p:cNvSpPr>
                <a:spLocks noChangeArrowheads="1"/>
              </p:cNvSpPr>
              <p:nvPr/>
            </p:nvSpPr>
            <p:spPr bwMode="auto">
              <a:xfrm>
                <a:off x="1920" y="2352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90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8213" name="Rectangle 20"/>
              <p:cNvSpPr>
                <a:spLocks noChangeArrowheads="1"/>
              </p:cNvSpPr>
              <p:nvPr/>
            </p:nvSpPr>
            <p:spPr bwMode="auto">
              <a:xfrm>
                <a:off x="288" y="2352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900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8214" name="Rectangle 21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900">
                    <a:solidFill>
                      <a:srgbClr val="FF0000"/>
                    </a:solidFill>
                  </a:rPr>
                  <a:t>H</a:t>
                </a:r>
              </a:p>
            </p:txBody>
          </p:sp>
        </p:grpSp>
        <p:sp>
          <p:nvSpPr>
            <p:cNvPr id="8207" name="AutoShape 22"/>
            <p:cNvSpPr>
              <a:spLocks noChangeArrowheads="1"/>
            </p:cNvSpPr>
            <p:nvPr/>
          </p:nvSpPr>
          <p:spPr bwMode="auto">
            <a:xfrm rot="-5400000">
              <a:off x="2976" y="1344"/>
              <a:ext cx="816" cy="528"/>
            </a:xfrm>
            <a:prstGeom prst="rtTriangl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7" name="Text Box 23"/>
          <p:cNvSpPr txBox="1">
            <a:spLocks noChangeArrowheads="1"/>
          </p:cNvSpPr>
          <p:nvPr/>
        </p:nvSpPr>
        <p:spPr bwMode="auto">
          <a:xfrm>
            <a:off x="2438400" y="838200"/>
            <a:ext cx="4724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solidFill>
                  <a:srgbClr val="FF00FF"/>
                </a:solidFill>
              </a:rPr>
              <a:t>DIỆN TÍCH HÌNH BÌNH HÀNH</a:t>
            </a:r>
          </a:p>
        </p:txBody>
      </p:sp>
      <p:sp>
        <p:nvSpPr>
          <p:cNvPr id="8198" name="Text Box 24"/>
          <p:cNvSpPr txBox="1">
            <a:spLocks noChangeArrowheads="1"/>
          </p:cNvSpPr>
          <p:nvPr/>
        </p:nvSpPr>
        <p:spPr bwMode="auto">
          <a:xfrm>
            <a:off x="1066800" y="4191000"/>
            <a:ext cx="1752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solidFill>
                  <a:srgbClr val="FF3300"/>
                </a:solidFill>
              </a:rPr>
              <a:t>Quy tắc:</a:t>
            </a:r>
            <a:r>
              <a:rPr lang="en-US" sz="2400" b="1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457200" y="4724400"/>
            <a:ext cx="8229600" cy="1570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>
                <a:solidFill>
                  <a:schemeClr val="bg1"/>
                </a:solidFill>
              </a:rPr>
              <a:t>Muốn tính diện tích hình bình hành, ta lấy cạnh đáy nhân với chiều cao ( cùng đơn vị đo)</a:t>
            </a:r>
          </a:p>
        </p:txBody>
      </p:sp>
      <p:grpSp>
        <p:nvGrpSpPr>
          <p:cNvPr id="8200" name="Group 26"/>
          <p:cNvGrpSpPr>
            <a:grpSpLocks/>
          </p:cNvGrpSpPr>
          <p:nvPr/>
        </p:nvGrpSpPr>
        <p:grpSpPr bwMode="auto">
          <a:xfrm>
            <a:off x="1371600" y="2895600"/>
            <a:ext cx="228600" cy="228600"/>
            <a:chOff x="864" y="2064"/>
            <a:chExt cx="144" cy="144"/>
          </a:xfrm>
        </p:grpSpPr>
        <p:sp>
          <p:nvSpPr>
            <p:cNvPr id="8204" name="Line 27"/>
            <p:cNvSpPr>
              <a:spLocks noChangeShapeType="1"/>
            </p:cNvSpPr>
            <p:nvPr/>
          </p:nvSpPr>
          <p:spPr bwMode="auto">
            <a:xfrm>
              <a:off x="864" y="20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28"/>
            <p:cNvSpPr>
              <a:spLocks noChangeShapeType="1"/>
            </p:cNvSpPr>
            <p:nvPr/>
          </p:nvSpPr>
          <p:spPr bwMode="auto">
            <a:xfrm rot="5400000">
              <a:off x="936" y="21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1" name="Group 29"/>
          <p:cNvGrpSpPr>
            <a:grpSpLocks/>
          </p:cNvGrpSpPr>
          <p:nvPr/>
        </p:nvGrpSpPr>
        <p:grpSpPr bwMode="auto">
          <a:xfrm>
            <a:off x="5867400" y="2895600"/>
            <a:ext cx="228600" cy="228600"/>
            <a:chOff x="864" y="2064"/>
            <a:chExt cx="144" cy="144"/>
          </a:xfrm>
        </p:grpSpPr>
        <p:sp>
          <p:nvSpPr>
            <p:cNvPr id="8202" name="Line 30"/>
            <p:cNvSpPr>
              <a:spLocks noChangeShapeType="1"/>
            </p:cNvSpPr>
            <p:nvPr/>
          </p:nvSpPr>
          <p:spPr bwMode="auto">
            <a:xfrm>
              <a:off x="864" y="20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31"/>
            <p:cNvSpPr>
              <a:spLocks noChangeShapeType="1"/>
            </p:cNvSpPr>
            <p:nvPr/>
          </p:nvSpPr>
          <p:spPr bwMode="auto">
            <a:xfrm rot="5400000">
              <a:off x="936" y="21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59113" y="2168525"/>
            <a:ext cx="33115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ct val="5000"/>
              </a:spcAft>
            </a:pPr>
            <a:r>
              <a:rPr lang="en-US" sz="2800" b="1">
                <a:solidFill>
                  <a:srgbClr val="FF00FF"/>
                </a:solidFill>
              </a:rPr>
              <a:t>LUYỆN TẬP</a:t>
            </a:r>
          </a:p>
          <a:p>
            <a:pPr eaLnBrk="0" hangingPunct="0">
              <a:spcBef>
                <a:spcPct val="50000"/>
              </a:spcBef>
            </a:pPr>
            <a:endParaRPr lang="en-US" sz="2800" b="1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03575" y="1592263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1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19475" y="1449388"/>
            <a:ext cx="266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1"/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2209800" y="2057400"/>
            <a:ext cx="4860925" cy="2254250"/>
            <a:chOff x="2169" y="2610"/>
            <a:chExt cx="1482" cy="657"/>
          </a:xfrm>
        </p:grpSpPr>
        <p:sp>
          <p:nvSpPr>
            <p:cNvPr id="9238" name="Freeform 6"/>
            <p:cNvSpPr>
              <a:spLocks/>
            </p:cNvSpPr>
            <p:nvPr/>
          </p:nvSpPr>
          <p:spPr bwMode="auto">
            <a:xfrm>
              <a:off x="2169" y="2610"/>
              <a:ext cx="1482" cy="657"/>
            </a:xfrm>
            <a:custGeom>
              <a:avLst/>
              <a:gdLst>
                <a:gd name="T0" fmla="*/ 74 w 2966"/>
                <a:gd name="T1" fmla="*/ 4 h 1314"/>
                <a:gd name="T2" fmla="*/ 92 w 2966"/>
                <a:gd name="T3" fmla="*/ 9 h 1314"/>
                <a:gd name="T4" fmla="*/ 109 w 2966"/>
                <a:gd name="T5" fmla="*/ 9 h 1314"/>
                <a:gd name="T6" fmla="*/ 125 w 2966"/>
                <a:gd name="T7" fmla="*/ 7 h 1314"/>
                <a:gd name="T8" fmla="*/ 140 w 2966"/>
                <a:gd name="T9" fmla="*/ 5 h 1314"/>
                <a:gd name="T10" fmla="*/ 154 w 2966"/>
                <a:gd name="T11" fmla="*/ 5 h 1314"/>
                <a:gd name="T12" fmla="*/ 167 w 2966"/>
                <a:gd name="T13" fmla="*/ 8 h 1314"/>
                <a:gd name="T14" fmla="*/ 179 w 2966"/>
                <a:gd name="T15" fmla="*/ 15 h 1314"/>
                <a:gd name="T16" fmla="*/ 191 w 2966"/>
                <a:gd name="T17" fmla="*/ 17 h 1314"/>
                <a:gd name="T18" fmla="*/ 202 w 2966"/>
                <a:gd name="T19" fmla="*/ 9 h 1314"/>
                <a:gd name="T20" fmla="*/ 211 w 2966"/>
                <a:gd name="T21" fmla="*/ 4 h 1314"/>
                <a:gd name="T22" fmla="*/ 220 w 2966"/>
                <a:gd name="T23" fmla="*/ 1 h 1314"/>
                <a:gd name="T24" fmla="*/ 228 w 2966"/>
                <a:gd name="T25" fmla="*/ 1 h 1314"/>
                <a:gd name="T26" fmla="*/ 235 w 2966"/>
                <a:gd name="T27" fmla="*/ 3 h 1314"/>
                <a:gd name="T28" fmla="*/ 243 w 2966"/>
                <a:gd name="T29" fmla="*/ 5 h 1314"/>
                <a:gd name="T30" fmla="*/ 251 w 2966"/>
                <a:gd name="T31" fmla="*/ 6 h 1314"/>
                <a:gd name="T32" fmla="*/ 261 w 2966"/>
                <a:gd name="T33" fmla="*/ 7 h 1314"/>
                <a:gd name="T34" fmla="*/ 272 w 2966"/>
                <a:gd name="T35" fmla="*/ 8 h 1314"/>
                <a:gd name="T36" fmla="*/ 284 w 2966"/>
                <a:gd name="T37" fmla="*/ 7 h 1314"/>
                <a:gd name="T38" fmla="*/ 299 w 2966"/>
                <a:gd name="T39" fmla="*/ 5 h 1314"/>
                <a:gd name="T40" fmla="*/ 308 w 2966"/>
                <a:gd name="T41" fmla="*/ 5 h 1314"/>
                <a:gd name="T42" fmla="*/ 312 w 2966"/>
                <a:gd name="T43" fmla="*/ 13 h 1314"/>
                <a:gd name="T44" fmla="*/ 317 w 2966"/>
                <a:gd name="T45" fmla="*/ 21 h 1314"/>
                <a:gd name="T46" fmla="*/ 323 w 2966"/>
                <a:gd name="T47" fmla="*/ 26 h 1314"/>
                <a:gd name="T48" fmla="*/ 370 w 2966"/>
                <a:gd name="T49" fmla="*/ 157 h 1314"/>
                <a:gd name="T50" fmla="*/ 209 w 2966"/>
                <a:gd name="T51" fmla="*/ 157 h 1314"/>
                <a:gd name="T52" fmla="*/ 211 w 2966"/>
                <a:gd name="T53" fmla="*/ 160 h 1314"/>
                <a:gd name="T54" fmla="*/ 214 w 2966"/>
                <a:gd name="T55" fmla="*/ 162 h 1314"/>
                <a:gd name="T56" fmla="*/ 212 w 2966"/>
                <a:gd name="T57" fmla="*/ 164 h 1314"/>
                <a:gd name="T58" fmla="*/ 204 w 2966"/>
                <a:gd name="T59" fmla="*/ 164 h 1314"/>
                <a:gd name="T60" fmla="*/ 189 w 2966"/>
                <a:gd name="T61" fmla="*/ 164 h 1314"/>
                <a:gd name="T62" fmla="*/ 172 w 2966"/>
                <a:gd name="T63" fmla="*/ 164 h 1314"/>
                <a:gd name="T64" fmla="*/ 161 w 2966"/>
                <a:gd name="T65" fmla="*/ 164 h 1314"/>
                <a:gd name="T66" fmla="*/ 156 w 2966"/>
                <a:gd name="T67" fmla="*/ 164 h 1314"/>
                <a:gd name="T68" fmla="*/ 153 w 2966"/>
                <a:gd name="T69" fmla="*/ 162 h 1314"/>
                <a:gd name="T70" fmla="*/ 155 w 2966"/>
                <a:gd name="T71" fmla="*/ 160 h 1314"/>
                <a:gd name="T72" fmla="*/ 158 w 2966"/>
                <a:gd name="T73" fmla="*/ 157 h 1314"/>
                <a:gd name="T74" fmla="*/ 0 w 2966"/>
                <a:gd name="T75" fmla="*/ 157 h 1314"/>
                <a:gd name="T76" fmla="*/ 43 w 2966"/>
                <a:gd name="T77" fmla="*/ 24 h 1314"/>
                <a:gd name="T78" fmla="*/ 48 w 2966"/>
                <a:gd name="T79" fmla="*/ 21 h 1314"/>
                <a:gd name="T80" fmla="*/ 53 w 2966"/>
                <a:gd name="T81" fmla="*/ 16 h 1314"/>
                <a:gd name="T82" fmla="*/ 57 w 2966"/>
                <a:gd name="T83" fmla="*/ 10 h 1314"/>
                <a:gd name="T84" fmla="*/ 63 w 2966"/>
                <a:gd name="T85" fmla="*/ 7 h 13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66"/>
                <a:gd name="T130" fmla="*/ 0 h 1314"/>
                <a:gd name="T131" fmla="*/ 2966 w 2966"/>
                <a:gd name="T132" fmla="*/ 1314 h 13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66" h="1314">
                  <a:moveTo>
                    <a:pt x="518" y="0"/>
                  </a:moveTo>
                  <a:lnTo>
                    <a:pt x="597" y="32"/>
                  </a:lnTo>
                  <a:lnTo>
                    <a:pt x="670" y="53"/>
                  </a:lnTo>
                  <a:lnTo>
                    <a:pt x="743" y="66"/>
                  </a:lnTo>
                  <a:lnTo>
                    <a:pt x="812" y="71"/>
                  </a:lnTo>
                  <a:lnTo>
                    <a:pt x="877" y="68"/>
                  </a:lnTo>
                  <a:lnTo>
                    <a:pt x="942" y="66"/>
                  </a:lnTo>
                  <a:lnTo>
                    <a:pt x="1005" y="58"/>
                  </a:lnTo>
                  <a:lnTo>
                    <a:pt x="1066" y="51"/>
                  </a:lnTo>
                  <a:lnTo>
                    <a:pt x="1123" y="45"/>
                  </a:lnTo>
                  <a:lnTo>
                    <a:pt x="1178" y="42"/>
                  </a:lnTo>
                  <a:lnTo>
                    <a:pt x="1233" y="42"/>
                  </a:lnTo>
                  <a:lnTo>
                    <a:pt x="1285" y="51"/>
                  </a:lnTo>
                  <a:lnTo>
                    <a:pt x="1338" y="64"/>
                  </a:lnTo>
                  <a:lnTo>
                    <a:pt x="1388" y="87"/>
                  </a:lnTo>
                  <a:lnTo>
                    <a:pt x="1437" y="124"/>
                  </a:lnTo>
                  <a:lnTo>
                    <a:pt x="1484" y="171"/>
                  </a:lnTo>
                  <a:lnTo>
                    <a:pt x="1534" y="129"/>
                  </a:lnTo>
                  <a:lnTo>
                    <a:pt x="1578" y="92"/>
                  </a:lnTo>
                  <a:lnTo>
                    <a:pt x="1621" y="66"/>
                  </a:lnTo>
                  <a:lnTo>
                    <a:pt x="1660" y="42"/>
                  </a:lnTo>
                  <a:lnTo>
                    <a:pt x="1696" y="30"/>
                  </a:lnTo>
                  <a:lnTo>
                    <a:pt x="1733" y="19"/>
                  </a:lnTo>
                  <a:lnTo>
                    <a:pt x="1767" y="13"/>
                  </a:lnTo>
                  <a:lnTo>
                    <a:pt x="1799" y="11"/>
                  </a:lnTo>
                  <a:lnTo>
                    <a:pt x="1827" y="11"/>
                  </a:lnTo>
                  <a:lnTo>
                    <a:pt x="1856" y="17"/>
                  </a:lnTo>
                  <a:lnTo>
                    <a:pt x="1887" y="21"/>
                  </a:lnTo>
                  <a:lnTo>
                    <a:pt x="1916" y="27"/>
                  </a:lnTo>
                  <a:lnTo>
                    <a:pt x="1947" y="34"/>
                  </a:lnTo>
                  <a:lnTo>
                    <a:pt x="1981" y="42"/>
                  </a:lnTo>
                  <a:lnTo>
                    <a:pt x="2015" y="47"/>
                  </a:lnTo>
                  <a:lnTo>
                    <a:pt x="2052" y="55"/>
                  </a:lnTo>
                  <a:lnTo>
                    <a:pt x="2092" y="60"/>
                  </a:lnTo>
                  <a:lnTo>
                    <a:pt x="2133" y="64"/>
                  </a:lnTo>
                  <a:lnTo>
                    <a:pt x="2178" y="64"/>
                  </a:lnTo>
                  <a:lnTo>
                    <a:pt x="2227" y="64"/>
                  </a:lnTo>
                  <a:lnTo>
                    <a:pt x="2280" y="58"/>
                  </a:lnTo>
                  <a:lnTo>
                    <a:pt x="2335" y="51"/>
                  </a:lnTo>
                  <a:lnTo>
                    <a:pt x="2395" y="37"/>
                  </a:lnTo>
                  <a:lnTo>
                    <a:pt x="2461" y="21"/>
                  </a:lnTo>
                  <a:lnTo>
                    <a:pt x="2469" y="45"/>
                  </a:lnTo>
                  <a:lnTo>
                    <a:pt x="2484" y="74"/>
                  </a:lnTo>
                  <a:lnTo>
                    <a:pt x="2500" y="105"/>
                  </a:lnTo>
                  <a:lnTo>
                    <a:pt x="2521" y="137"/>
                  </a:lnTo>
                  <a:lnTo>
                    <a:pt x="2544" y="165"/>
                  </a:lnTo>
                  <a:lnTo>
                    <a:pt x="2568" y="192"/>
                  </a:lnTo>
                  <a:lnTo>
                    <a:pt x="2589" y="207"/>
                  </a:lnTo>
                  <a:lnTo>
                    <a:pt x="2613" y="216"/>
                  </a:lnTo>
                  <a:lnTo>
                    <a:pt x="2966" y="1252"/>
                  </a:lnTo>
                  <a:lnTo>
                    <a:pt x="1670" y="1252"/>
                  </a:lnTo>
                  <a:lnTo>
                    <a:pt x="1675" y="1254"/>
                  </a:lnTo>
                  <a:lnTo>
                    <a:pt x="1683" y="1263"/>
                  </a:lnTo>
                  <a:lnTo>
                    <a:pt x="1696" y="1273"/>
                  </a:lnTo>
                  <a:lnTo>
                    <a:pt x="1707" y="1283"/>
                  </a:lnTo>
                  <a:lnTo>
                    <a:pt x="1715" y="1293"/>
                  </a:lnTo>
                  <a:lnTo>
                    <a:pt x="1715" y="1304"/>
                  </a:lnTo>
                  <a:lnTo>
                    <a:pt x="1704" y="1312"/>
                  </a:lnTo>
                  <a:lnTo>
                    <a:pt x="1678" y="1314"/>
                  </a:lnTo>
                  <a:lnTo>
                    <a:pt x="1636" y="1314"/>
                  </a:lnTo>
                  <a:lnTo>
                    <a:pt x="1578" y="1314"/>
                  </a:lnTo>
                  <a:lnTo>
                    <a:pt x="1514" y="1314"/>
                  </a:lnTo>
                  <a:lnTo>
                    <a:pt x="1445" y="1314"/>
                  </a:lnTo>
                  <a:lnTo>
                    <a:pt x="1382" y="1314"/>
                  </a:lnTo>
                  <a:lnTo>
                    <a:pt x="1330" y="1314"/>
                  </a:lnTo>
                  <a:lnTo>
                    <a:pt x="1293" y="1314"/>
                  </a:lnTo>
                  <a:lnTo>
                    <a:pt x="1280" y="1314"/>
                  </a:lnTo>
                  <a:lnTo>
                    <a:pt x="1249" y="1312"/>
                  </a:lnTo>
                  <a:lnTo>
                    <a:pt x="1233" y="1304"/>
                  </a:lnTo>
                  <a:lnTo>
                    <a:pt x="1231" y="1293"/>
                  </a:lnTo>
                  <a:lnTo>
                    <a:pt x="1236" y="1283"/>
                  </a:lnTo>
                  <a:lnTo>
                    <a:pt x="1246" y="1273"/>
                  </a:lnTo>
                  <a:lnTo>
                    <a:pt x="1259" y="1263"/>
                  </a:lnTo>
                  <a:lnTo>
                    <a:pt x="1267" y="1254"/>
                  </a:lnTo>
                  <a:lnTo>
                    <a:pt x="1272" y="1252"/>
                  </a:lnTo>
                  <a:lnTo>
                    <a:pt x="0" y="1252"/>
                  </a:lnTo>
                  <a:lnTo>
                    <a:pt x="327" y="203"/>
                  </a:lnTo>
                  <a:lnTo>
                    <a:pt x="345" y="197"/>
                  </a:lnTo>
                  <a:lnTo>
                    <a:pt x="366" y="186"/>
                  </a:lnTo>
                  <a:lnTo>
                    <a:pt x="388" y="168"/>
                  </a:lnTo>
                  <a:lnTo>
                    <a:pt x="409" y="150"/>
                  </a:lnTo>
                  <a:lnTo>
                    <a:pt x="426" y="126"/>
                  </a:lnTo>
                  <a:lnTo>
                    <a:pt x="443" y="103"/>
                  </a:lnTo>
                  <a:lnTo>
                    <a:pt x="456" y="77"/>
                  </a:lnTo>
                  <a:lnTo>
                    <a:pt x="466" y="53"/>
                  </a:lnTo>
                  <a:lnTo>
                    <a:pt x="505" y="55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7"/>
            <p:cNvSpPr>
              <a:spLocks/>
            </p:cNvSpPr>
            <p:nvPr/>
          </p:nvSpPr>
          <p:spPr bwMode="auto">
            <a:xfrm>
              <a:off x="2807" y="3206"/>
              <a:ext cx="193" cy="47"/>
            </a:xfrm>
            <a:custGeom>
              <a:avLst/>
              <a:gdLst>
                <a:gd name="T0" fmla="*/ 0 w 384"/>
                <a:gd name="T1" fmla="*/ 12 h 94"/>
                <a:gd name="T2" fmla="*/ 49 w 384"/>
                <a:gd name="T3" fmla="*/ 12 h 94"/>
                <a:gd name="T4" fmla="*/ 46 w 384"/>
                <a:gd name="T5" fmla="*/ 11 h 94"/>
                <a:gd name="T6" fmla="*/ 43 w 384"/>
                <a:gd name="T7" fmla="*/ 9 h 94"/>
                <a:gd name="T8" fmla="*/ 40 w 384"/>
                <a:gd name="T9" fmla="*/ 7 h 94"/>
                <a:gd name="T10" fmla="*/ 37 w 384"/>
                <a:gd name="T11" fmla="*/ 5 h 94"/>
                <a:gd name="T12" fmla="*/ 35 w 384"/>
                <a:gd name="T13" fmla="*/ 3 h 94"/>
                <a:gd name="T14" fmla="*/ 32 w 384"/>
                <a:gd name="T15" fmla="*/ 1 h 94"/>
                <a:gd name="T16" fmla="*/ 29 w 384"/>
                <a:gd name="T17" fmla="*/ 1 h 94"/>
                <a:gd name="T18" fmla="*/ 26 w 384"/>
                <a:gd name="T19" fmla="*/ 0 h 94"/>
                <a:gd name="T20" fmla="*/ 22 w 384"/>
                <a:gd name="T21" fmla="*/ 1 h 94"/>
                <a:gd name="T22" fmla="*/ 18 w 384"/>
                <a:gd name="T23" fmla="*/ 1 h 94"/>
                <a:gd name="T24" fmla="*/ 15 w 384"/>
                <a:gd name="T25" fmla="*/ 3 h 94"/>
                <a:gd name="T26" fmla="*/ 12 w 384"/>
                <a:gd name="T27" fmla="*/ 5 h 94"/>
                <a:gd name="T28" fmla="*/ 9 w 384"/>
                <a:gd name="T29" fmla="*/ 7 h 94"/>
                <a:gd name="T30" fmla="*/ 6 w 384"/>
                <a:gd name="T31" fmla="*/ 9 h 94"/>
                <a:gd name="T32" fmla="*/ 3 w 384"/>
                <a:gd name="T33" fmla="*/ 11 h 94"/>
                <a:gd name="T34" fmla="*/ 0 w 384"/>
                <a:gd name="T35" fmla="*/ 12 h 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4"/>
                <a:gd name="T55" fmla="*/ 0 h 94"/>
                <a:gd name="T56" fmla="*/ 384 w 384"/>
                <a:gd name="T57" fmla="*/ 94 h 9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4" h="94">
                  <a:moveTo>
                    <a:pt x="0" y="94"/>
                  </a:moveTo>
                  <a:lnTo>
                    <a:pt x="384" y="94"/>
                  </a:lnTo>
                  <a:lnTo>
                    <a:pt x="361" y="84"/>
                  </a:lnTo>
                  <a:lnTo>
                    <a:pt x="337" y="71"/>
                  </a:lnTo>
                  <a:lnTo>
                    <a:pt x="313" y="56"/>
                  </a:lnTo>
                  <a:lnTo>
                    <a:pt x="292" y="39"/>
                  </a:lnTo>
                  <a:lnTo>
                    <a:pt x="272" y="24"/>
                  </a:lnTo>
                  <a:lnTo>
                    <a:pt x="251" y="11"/>
                  </a:lnTo>
                  <a:lnTo>
                    <a:pt x="230" y="3"/>
                  </a:lnTo>
                  <a:lnTo>
                    <a:pt x="206" y="0"/>
                  </a:lnTo>
                  <a:lnTo>
                    <a:pt x="172" y="3"/>
                  </a:lnTo>
                  <a:lnTo>
                    <a:pt x="141" y="13"/>
                  </a:lnTo>
                  <a:lnTo>
                    <a:pt x="114" y="26"/>
                  </a:lnTo>
                  <a:lnTo>
                    <a:pt x="91" y="39"/>
                  </a:lnTo>
                  <a:lnTo>
                    <a:pt x="67" y="58"/>
                  </a:lnTo>
                  <a:lnTo>
                    <a:pt x="47" y="71"/>
                  </a:lnTo>
                  <a:lnTo>
                    <a:pt x="24" y="8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8"/>
            <p:cNvSpPr>
              <a:spLocks/>
            </p:cNvSpPr>
            <p:nvPr/>
          </p:nvSpPr>
          <p:spPr bwMode="auto">
            <a:xfrm>
              <a:off x="2202" y="2688"/>
              <a:ext cx="185" cy="498"/>
            </a:xfrm>
            <a:custGeom>
              <a:avLst/>
              <a:gdLst>
                <a:gd name="T0" fmla="*/ 37 w 369"/>
                <a:gd name="T1" fmla="*/ 10 h 994"/>
                <a:gd name="T2" fmla="*/ 0 w 369"/>
                <a:gd name="T3" fmla="*/ 125 h 994"/>
                <a:gd name="T4" fmla="*/ 3 w 369"/>
                <a:gd name="T5" fmla="*/ 123 h 994"/>
                <a:gd name="T6" fmla="*/ 5 w 369"/>
                <a:gd name="T7" fmla="*/ 122 h 994"/>
                <a:gd name="T8" fmla="*/ 8 w 369"/>
                <a:gd name="T9" fmla="*/ 119 h 994"/>
                <a:gd name="T10" fmla="*/ 11 w 369"/>
                <a:gd name="T11" fmla="*/ 116 h 994"/>
                <a:gd name="T12" fmla="*/ 14 w 369"/>
                <a:gd name="T13" fmla="*/ 113 h 994"/>
                <a:gd name="T14" fmla="*/ 16 w 369"/>
                <a:gd name="T15" fmla="*/ 111 h 994"/>
                <a:gd name="T16" fmla="*/ 18 w 369"/>
                <a:gd name="T17" fmla="*/ 108 h 994"/>
                <a:gd name="T18" fmla="*/ 20 w 369"/>
                <a:gd name="T19" fmla="*/ 105 h 994"/>
                <a:gd name="T20" fmla="*/ 47 w 369"/>
                <a:gd name="T21" fmla="*/ 0 h 994"/>
                <a:gd name="T22" fmla="*/ 46 w 369"/>
                <a:gd name="T23" fmla="*/ 1 h 994"/>
                <a:gd name="T24" fmla="*/ 45 w 369"/>
                <a:gd name="T25" fmla="*/ 3 h 994"/>
                <a:gd name="T26" fmla="*/ 44 w 369"/>
                <a:gd name="T27" fmla="*/ 4 h 994"/>
                <a:gd name="T28" fmla="*/ 43 w 369"/>
                <a:gd name="T29" fmla="*/ 5 h 994"/>
                <a:gd name="T30" fmla="*/ 41 w 369"/>
                <a:gd name="T31" fmla="*/ 7 h 994"/>
                <a:gd name="T32" fmla="*/ 40 w 369"/>
                <a:gd name="T33" fmla="*/ 8 h 994"/>
                <a:gd name="T34" fmla="*/ 38 w 369"/>
                <a:gd name="T35" fmla="*/ 9 h 994"/>
                <a:gd name="T36" fmla="*/ 37 w 369"/>
                <a:gd name="T37" fmla="*/ 10 h 9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9"/>
                <a:gd name="T58" fmla="*/ 0 h 994"/>
                <a:gd name="T59" fmla="*/ 369 w 369"/>
                <a:gd name="T60" fmla="*/ 994 h 9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9" h="994">
                  <a:moveTo>
                    <a:pt x="291" y="73"/>
                  </a:moveTo>
                  <a:lnTo>
                    <a:pt x="0" y="994"/>
                  </a:lnTo>
                  <a:lnTo>
                    <a:pt x="18" y="983"/>
                  </a:lnTo>
                  <a:lnTo>
                    <a:pt x="39" y="968"/>
                  </a:lnTo>
                  <a:lnTo>
                    <a:pt x="60" y="947"/>
                  </a:lnTo>
                  <a:lnTo>
                    <a:pt x="84" y="927"/>
                  </a:lnTo>
                  <a:lnTo>
                    <a:pt x="105" y="903"/>
                  </a:lnTo>
                  <a:lnTo>
                    <a:pt x="126" y="882"/>
                  </a:lnTo>
                  <a:lnTo>
                    <a:pt x="144" y="858"/>
                  </a:lnTo>
                  <a:lnTo>
                    <a:pt x="157" y="837"/>
                  </a:lnTo>
                  <a:lnTo>
                    <a:pt x="369" y="0"/>
                  </a:lnTo>
                  <a:lnTo>
                    <a:pt x="364" y="7"/>
                  </a:lnTo>
                  <a:lnTo>
                    <a:pt x="356" y="18"/>
                  </a:lnTo>
                  <a:lnTo>
                    <a:pt x="345" y="28"/>
                  </a:lnTo>
                  <a:lnTo>
                    <a:pt x="338" y="39"/>
                  </a:lnTo>
                  <a:lnTo>
                    <a:pt x="324" y="49"/>
                  </a:lnTo>
                  <a:lnTo>
                    <a:pt x="315" y="58"/>
                  </a:lnTo>
                  <a:lnTo>
                    <a:pt x="304" y="65"/>
                  </a:lnTo>
                  <a:lnTo>
                    <a:pt x="291" y="73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9"/>
            <p:cNvSpPr>
              <a:spLocks/>
            </p:cNvSpPr>
            <p:nvPr/>
          </p:nvSpPr>
          <p:spPr bwMode="auto">
            <a:xfrm>
              <a:off x="2916" y="3082"/>
              <a:ext cx="610" cy="110"/>
            </a:xfrm>
            <a:custGeom>
              <a:avLst/>
              <a:gdLst>
                <a:gd name="T0" fmla="*/ 0 w 1220"/>
                <a:gd name="T1" fmla="*/ 20 h 219"/>
                <a:gd name="T2" fmla="*/ 9 w 1220"/>
                <a:gd name="T3" fmla="*/ 12 h 219"/>
                <a:gd name="T4" fmla="*/ 18 w 1220"/>
                <a:gd name="T5" fmla="*/ 7 h 219"/>
                <a:gd name="T6" fmla="*/ 28 w 1220"/>
                <a:gd name="T7" fmla="*/ 3 h 219"/>
                <a:gd name="T8" fmla="*/ 38 w 1220"/>
                <a:gd name="T9" fmla="*/ 1 h 219"/>
                <a:gd name="T10" fmla="*/ 49 w 1220"/>
                <a:gd name="T11" fmla="*/ 0 h 219"/>
                <a:gd name="T12" fmla="*/ 59 w 1220"/>
                <a:gd name="T13" fmla="*/ 1 h 219"/>
                <a:gd name="T14" fmla="*/ 71 w 1220"/>
                <a:gd name="T15" fmla="*/ 2 h 219"/>
                <a:gd name="T16" fmla="*/ 81 w 1220"/>
                <a:gd name="T17" fmla="*/ 4 h 219"/>
                <a:gd name="T18" fmla="*/ 91 w 1220"/>
                <a:gd name="T19" fmla="*/ 6 h 219"/>
                <a:gd name="T20" fmla="*/ 102 w 1220"/>
                <a:gd name="T21" fmla="*/ 9 h 219"/>
                <a:gd name="T22" fmla="*/ 111 w 1220"/>
                <a:gd name="T23" fmla="*/ 11 h 219"/>
                <a:gd name="T24" fmla="*/ 121 w 1220"/>
                <a:gd name="T25" fmla="*/ 13 h 219"/>
                <a:gd name="T26" fmla="*/ 130 w 1220"/>
                <a:gd name="T27" fmla="*/ 14 h 219"/>
                <a:gd name="T28" fmla="*/ 137 w 1220"/>
                <a:gd name="T29" fmla="*/ 15 h 219"/>
                <a:gd name="T30" fmla="*/ 144 w 1220"/>
                <a:gd name="T31" fmla="*/ 14 h 219"/>
                <a:gd name="T32" fmla="*/ 150 w 1220"/>
                <a:gd name="T33" fmla="*/ 12 h 219"/>
                <a:gd name="T34" fmla="*/ 153 w 1220"/>
                <a:gd name="T35" fmla="*/ 17 h 219"/>
                <a:gd name="T36" fmla="*/ 146 w 1220"/>
                <a:gd name="T37" fmla="*/ 19 h 219"/>
                <a:gd name="T38" fmla="*/ 139 w 1220"/>
                <a:gd name="T39" fmla="*/ 20 h 219"/>
                <a:gd name="T40" fmla="*/ 131 w 1220"/>
                <a:gd name="T41" fmla="*/ 19 h 219"/>
                <a:gd name="T42" fmla="*/ 122 w 1220"/>
                <a:gd name="T43" fmla="*/ 18 h 219"/>
                <a:gd name="T44" fmla="*/ 114 w 1220"/>
                <a:gd name="T45" fmla="*/ 17 h 219"/>
                <a:gd name="T46" fmla="*/ 105 w 1220"/>
                <a:gd name="T47" fmla="*/ 14 h 219"/>
                <a:gd name="T48" fmla="*/ 96 w 1220"/>
                <a:gd name="T49" fmla="*/ 12 h 219"/>
                <a:gd name="T50" fmla="*/ 86 w 1220"/>
                <a:gd name="T51" fmla="*/ 10 h 219"/>
                <a:gd name="T52" fmla="*/ 76 w 1220"/>
                <a:gd name="T53" fmla="*/ 9 h 219"/>
                <a:gd name="T54" fmla="*/ 67 w 1220"/>
                <a:gd name="T55" fmla="*/ 8 h 219"/>
                <a:gd name="T56" fmla="*/ 55 w 1220"/>
                <a:gd name="T57" fmla="*/ 7 h 219"/>
                <a:gd name="T58" fmla="*/ 45 w 1220"/>
                <a:gd name="T59" fmla="*/ 8 h 219"/>
                <a:gd name="T60" fmla="*/ 34 w 1220"/>
                <a:gd name="T61" fmla="*/ 11 h 219"/>
                <a:gd name="T62" fmla="*/ 23 w 1220"/>
                <a:gd name="T63" fmla="*/ 14 h 219"/>
                <a:gd name="T64" fmla="*/ 11 w 1220"/>
                <a:gd name="T65" fmla="*/ 20 h 219"/>
                <a:gd name="T66" fmla="*/ 0 w 1220"/>
                <a:gd name="T67" fmla="*/ 28 h 219"/>
                <a:gd name="T68" fmla="*/ 1 w 1220"/>
                <a:gd name="T69" fmla="*/ 26 h 219"/>
                <a:gd name="T70" fmla="*/ 1 w 1220"/>
                <a:gd name="T71" fmla="*/ 24 h 219"/>
                <a:gd name="T72" fmla="*/ 1 w 1220"/>
                <a:gd name="T73" fmla="*/ 22 h 219"/>
                <a:gd name="T74" fmla="*/ 0 w 1220"/>
                <a:gd name="T75" fmla="*/ 20 h 2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0"/>
                <a:gd name="T115" fmla="*/ 0 h 219"/>
                <a:gd name="T116" fmla="*/ 1220 w 1220"/>
                <a:gd name="T117" fmla="*/ 219 h 21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0" h="219">
                  <a:moveTo>
                    <a:pt x="0" y="154"/>
                  </a:moveTo>
                  <a:lnTo>
                    <a:pt x="68" y="94"/>
                  </a:lnTo>
                  <a:lnTo>
                    <a:pt x="144" y="49"/>
                  </a:lnTo>
                  <a:lnTo>
                    <a:pt x="222" y="21"/>
                  </a:lnTo>
                  <a:lnTo>
                    <a:pt x="304" y="5"/>
                  </a:lnTo>
                  <a:lnTo>
                    <a:pt x="390" y="0"/>
                  </a:lnTo>
                  <a:lnTo>
                    <a:pt x="476" y="2"/>
                  </a:lnTo>
                  <a:lnTo>
                    <a:pt x="563" y="13"/>
                  </a:lnTo>
                  <a:lnTo>
                    <a:pt x="649" y="26"/>
                  </a:lnTo>
                  <a:lnTo>
                    <a:pt x="732" y="43"/>
                  </a:lnTo>
                  <a:lnTo>
                    <a:pt x="814" y="65"/>
                  </a:lnTo>
                  <a:lnTo>
                    <a:pt x="893" y="83"/>
                  </a:lnTo>
                  <a:lnTo>
                    <a:pt x="966" y="99"/>
                  </a:lnTo>
                  <a:lnTo>
                    <a:pt x="1034" y="109"/>
                  </a:lnTo>
                  <a:lnTo>
                    <a:pt x="1096" y="115"/>
                  </a:lnTo>
                  <a:lnTo>
                    <a:pt x="1152" y="109"/>
                  </a:lnTo>
                  <a:lnTo>
                    <a:pt x="1196" y="96"/>
                  </a:lnTo>
                  <a:lnTo>
                    <a:pt x="1220" y="130"/>
                  </a:lnTo>
                  <a:lnTo>
                    <a:pt x="1165" y="148"/>
                  </a:lnTo>
                  <a:lnTo>
                    <a:pt x="1107" y="154"/>
                  </a:lnTo>
                  <a:lnTo>
                    <a:pt x="1045" y="152"/>
                  </a:lnTo>
                  <a:lnTo>
                    <a:pt x="979" y="143"/>
                  </a:lnTo>
                  <a:lnTo>
                    <a:pt x="910" y="130"/>
                  </a:lnTo>
                  <a:lnTo>
                    <a:pt x="840" y="112"/>
                  </a:lnTo>
                  <a:lnTo>
                    <a:pt x="767" y="96"/>
                  </a:lnTo>
                  <a:lnTo>
                    <a:pt x="688" y="78"/>
                  </a:lnTo>
                  <a:lnTo>
                    <a:pt x="610" y="65"/>
                  </a:lnTo>
                  <a:lnTo>
                    <a:pt x="529" y="57"/>
                  </a:lnTo>
                  <a:lnTo>
                    <a:pt x="445" y="54"/>
                  </a:lnTo>
                  <a:lnTo>
                    <a:pt x="358" y="62"/>
                  </a:lnTo>
                  <a:lnTo>
                    <a:pt x="272" y="81"/>
                  </a:lnTo>
                  <a:lnTo>
                    <a:pt x="183" y="112"/>
                  </a:lnTo>
                  <a:lnTo>
                    <a:pt x="92" y="156"/>
                  </a:lnTo>
                  <a:lnTo>
                    <a:pt x="0" y="219"/>
                  </a:lnTo>
                  <a:lnTo>
                    <a:pt x="2" y="206"/>
                  </a:lnTo>
                  <a:lnTo>
                    <a:pt x="2" y="191"/>
                  </a:lnTo>
                  <a:lnTo>
                    <a:pt x="2" y="172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10"/>
            <p:cNvSpPr>
              <a:spLocks/>
            </p:cNvSpPr>
            <p:nvPr/>
          </p:nvSpPr>
          <p:spPr bwMode="auto">
            <a:xfrm>
              <a:off x="2926" y="3124"/>
              <a:ext cx="680" cy="101"/>
            </a:xfrm>
            <a:custGeom>
              <a:avLst/>
              <a:gdLst>
                <a:gd name="T0" fmla="*/ 0 w 1358"/>
                <a:gd name="T1" fmla="*/ 19 h 202"/>
                <a:gd name="T2" fmla="*/ 11 w 1358"/>
                <a:gd name="T3" fmla="*/ 12 h 202"/>
                <a:gd name="T4" fmla="*/ 22 w 1358"/>
                <a:gd name="T5" fmla="*/ 6 h 202"/>
                <a:gd name="T6" fmla="*/ 33 w 1358"/>
                <a:gd name="T7" fmla="*/ 3 h 202"/>
                <a:gd name="T8" fmla="*/ 44 w 1358"/>
                <a:gd name="T9" fmla="*/ 1 h 202"/>
                <a:gd name="T10" fmla="*/ 54 w 1358"/>
                <a:gd name="T11" fmla="*/ 0 h 202"/>
                <a:gd name="T12" fmla="*/ 64 w 1358"/>
                <a:gd name="T13" fmla="*/ 1 h 202"/>
                <a:gd name="T14" fmla="*/ 74 w 1358"/>
                <a:gd name="T15" fmla="*/ 2 h 202"/>
                <a:gd name="T16" fmla="*/ 84 w 1358"/>
                <a:gd name="T17" fmla="*/ 3 h 202"/>
                <a:gd name="T18" fmla="*/ 94 w 1358"/>
                <a:gd name="T19" fmla="*/ 5 h 202"/>
                <a:gd name="T20" fmla="*/ 103 w 1358"/>
                <a:gd name="T21" fmla="*/ 7 h 202"/>
                <a:gd name="T22" fmla="*/ 112 w 1358"/>
                <a:gd name="T23" fmla="*/ 9 h 202"/>
                <a:gd name="T24" fmla="*/ 121 w 1358"/>
                <a:gd name="T25" fmla="*/ 11 h 202"/>
                <a:gd name="T26" fmla="*/ 129 w 1358"/>
                <a:gd name="T27" fmla="*/ 12 h 202"/>
                <a:gd name="T28" fmla="*/ 137 w 1358"/>
                <a:gd name="T29" fmla="*/ 12 h 202"/>
                <a:gd name="T30" fmla="*/ 145 w 1358"/>
                <a:gd name="T31" fmla="*/ 11 h 202"/>
                <a:gd name="T32" fmla="*/ 152 w 1358"/>
                <a:gd name="T33" fmla="*/ 8 h 202"/>
                <a:gd name="T34" fmla="*/ 154 w 1358"/>
                <a:gd name="T35" fmla="*/ 10 h 202"/>
                <a:gd name="T36" fmla="*/ 155 w 1358"/>
                <a:gd name="T37" fmla="*/ 11 h 202"/>
                <a:gd name="T38" fmla="*/ 157 w 1358"/>
                <a:gd name="T39" fmla="*/ 13 h 202"/>
                <a:gd name="T40" fmla="*/ 160 w 1358"/>
                <a:gd name="T41" fmla="*/ 15 h 202"/>
                <a:gd name="T42" fmla="*/ 162 w 1358"/>
                <a:gd name="T43" fmla="*/ 18 h 202"/>
                <a:gd name="T44" fmla="*/ 165 w 1358"/>
                <a:gd name="T45" fmla="*/ 20 h 202"/>
                <a:gd name="T46" fmla="*/ 167 w 1358"/>
                <a:gd name="T47" fmla="*/ 22 h 202"/>
                <a:gd name="T48" fmla="*/ 171 w 1358"/>
                <a:gd name="T49" fmla="*/ 23 h 202"/>
                <a:gd name="T50" fmla="*/ 81 w 1358"/>
                <a:gd name="T51" fmla="*/ 23 h 202"/>
                <a:gd name="T52" fmla="*/ 79 w 1358"/>
                <a:gd name="T53" fmla="*/ 21 h 202"/>
                <a:gd name="T54" fmla="*/ 77 w 1358"/>
                <a:gd name="T55" fmla="*/ 20 h 202"/>
                <a:gd name="T56" fmla="*/ 73 w 1358"/>
                <a:gd name="T57" fmla="*/ 18 h 202"/>
                <a:gd name="T58" fmla="*/ 69 w 1358"/>
                <a:gd name="T59" fmla="*/ 17 h 202"/>
                <a:gd name="T60" fmla="*/ 65 w 1358"/>
                <a:gd name="T61" fmla="*/ 15 h 202"/>
                <a:gd name="T62" fmla="*/ 60 w 1358"/>
                <a:gd name="T63" fmla="*/ 15 h 202"/>
                <a:gd name="T64" fmla="*/ 55 w 1358"/>
                <a:gd name="T65" fmla="*/ 14 h 202"/>
                <a:gd name="T66" fmla="*/ 50 w 1358"/>
                <a:gd name="T67" fmla="*/ 14 h 202"/>
                <a:gd name="T68" fmla="*/ 45 w 1358"/>
                <a:gd name="T69" fmla="*/ 14 h 202"/>
                <a:gd name="T70" fmla="*/ 39 w 1358"/>
                <a:gd name="T71" fmla="*/ 15 h 202"/>
                <a:gd name="T72" fmla="*/ 34 w 1358"/>
                <a:gd name="T73" fmla="*/ 15 h 202"/>
                <a:gd name="T74" fmla="*/ 29 w 1358"/>
                <a:gd name="T75" fmla="*/ 17 h 202"/>
                <a:gd name="T76" fmla="*/ 24 w 1358"/>
                <a:gd name="T77" fmla="*/ 18 h 202"/>
                <a:gd name="T78" fmla="*/ 20 w 1358"/>
                <a:gd name="T79" fmla="*/ 20 h 202"/>
                <a:gd name="T80" fmla="*/ 16 w 1358"/>
                <a:gd name="T81" fmla="*/ 23 h 202"/>
                <a:gd name="T82" fmla="*/ 12 w 1358"/>
                <a:gd name="T83" fmla="*/ 25 h 202"/>
                <a:gd name="T84" fmla="*/ 11 w 1358"/>
                <a:gd name="T85" fmla="*/ 25 h 202"/>
                <a:gd name="T86" fmla="*/ 10 w 1358"/>
                <a:gd name="T87" fmla="*/ 24 h 202"/>
                <a:gd name="T88" fmla="*/ 9 w 1358"/>
                <a:gd name="T89" fmla="*/ 23 h 202"/>
                <a:gd name="T90" fmla="*/ 7 w 1358"/>
                <a:gd name="T91" fmla="*/ 22 h 202"/>
                <a:gd name="T92" fmla="*/ 6 w 1358"/>
                <a:gd name="T93" fmla="*/ 21 h 202"/>
                <a:gd name="T94" fmla="*/ 4 w 1358"/>
                <a:gd name="T95" fmla="*/ 20 h 202"/>
                <a:gd name="T96" fmla="*/ 2 w 1358"/>
                <a:gd name="T97" fmla="*/ 20 h 202"/>
                <a:gd name="T98" fmla="*/ 0 w 1358"/>
                <a:gd name="T99" fmla="*/ 19 h 2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58"/>
                <a:gd name="T151" fmla="*/ 0 h 202"/>
                <a:gd name="T152" fmla="*/ 1358 w 1358"/>
                <a:gd name="T153" fmla="*/ 202 h 2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58" h="202">
                  <a:moveTo>
                    <a:pt x="0" y="150"/>
                  </a:moveTo>
                  <a:lnTo>
                    <a:pt x="88" y="92"/>
                  </a:lnTo>
                  <a:lnTo>
                    <a:pt x="175" y="50"/>
                  </a:lnTo>
                  <a:lnTo>
                    <a:pt x="261" y="22"/>
                  </a:lnTo>
                  <a:lnTo>
                    <a:pt x="345" y="5"/>
                  </a:lnTo>
                  <a:lnTo>
                    <a:pt x="429" y="0"/>
                  </a:lnTo>
                  <a:lnTo>
                    <a:pt x="510" y="3"/>
                  </a:lnTo>
                  <a:lnTo>
                    <a:pt x="591" y="11"/>
                  </a:lnTo>
                  <a:lnTo>
                    <a:pt x="670" y="24"/>
                  </a:lnTo>
                  <a:lnTo>
                    <a:pt x="746" y="39"/>
                  </a:lnTo>
                  <a:lnTo>
                    <a:pt x="819" y="56"/>
                  </a:lnTo>
                  <a:lnTo>
                    <a:pt x="893" y="71"/>
                  </a:lnTo>
                  <a:lnTo>
                    <a:pt x="960" y="84"/>
                  </a:lnTo>
                  <a:lnTo>
                    <a:pt x="1028" y="92"/>
                  </a:lnTo>
                  <a:lnTo>
                    <a:pt x="1091" y="92"/>
                  </a:lnTo>
                  <a:lnTo>
                    <a:pt x="1154" y="82"/>
                  </a:lnTo>
                  <a:lnTo>
                    <a:pt x="1212" y="63"/>
                  </a:lnTo>
                  <a:lnTo>
                    <a:pt x="1225" y="73"/>
                  </a:lnTo>
                  <a:lnTo>
                    <a:pt x="1238" y="86"/>
                  </a:lnTo>
                  <a:lnTo>
                    <a:pt x="1253" y="103"/>
                  </a:lnTo>
                  <a:lnTo>
                    <a:pt x="1275" y="121"/>
                  </a:lnTo>
                  <a:lnTo>
                    <a:pt x="1293" y="139"/>
                  </a:lnTo>
                  <a:lnTo>
                    <a:pt x="1313" y="155"/>
                  </a:lnTo>
                  <a:lnTo>
                    <a:pt x="1335" y="170"/>
                  </a:lnTo>
                  <a:lnTo>
                    <a:pt x="1358" y="181"/>
                  </a:lnTo>
                  <a:lnTo>
                    <a:pt x="647" y="181"/>
                  </a:lnTo>
                  <a:lnTo>
                    <a:pt x="630" y="168"/>
                  </a:lnTo>
                  <a:lnTo>
                    <a:pt x="610" y="155"/>
                  </a:lnTo>
                  <a:lnTo>
                    <a:pt x="581" y="142"/>
                  </a:lnTo>
                  <a:lnTo>
                    <a:pt x="552" y="134"/>
                  </a:lnTo>
                  <a:lnTo>
                    <a:pt x="516" y="123"/>
                  </a:lnTo>
                  <a:lnTo>
                    <a:pt x="478" y="118"/>
                  </a:lnTo>
                  <a:lnTo>
                    <a:pt x="437" y="116"/>
                  </a:lnTo>
                  <a:lnTo>
                    <a:pt x="398" y="112"/>
                  </a:lnTo>
                  <a:lnTo>
                    <a:pt x="353" y="112"/>
                  </a:lnTo>
                  <a:lnTo>
                    <a:pt x="311" y="118"/>
                  </a:lnTo>
                  <a:lnTo>
                    <a:pt x="270" y="123"/>
                  </a:lnTo>
                  <a:lnTo>
                    <a:pt x="230" y="131"/>
                  </a:lnTo>
                  <a:lnTo>
                    <a:pt x="191" y="144"/>
                  </a:lnTo>
                  <a:lnTo>
                    <a:pt x="154" y="159"/>
                  </a:lnTo>
                  <a:lnTo>
                    <a:pt x="123" y="178"/>
                  </a:lnTo>
                  <a:lnTo>
                    <a:pt x="94" y="202"/>
                  </a:lnTo>
                  <a:lnTo>
                    <a:pt x="86" y="194"/>
                  </a:lnTo>
                  <a:lnTo>
                    <a:pt x="75" y="186"/>
                  </a:lnTo>
                  <a:lnTo>
                    <a:pt x="65" y="181"/>
                  </a:lnTo>
                  <a:lnTo>
                    <a:pt x="54" y="172"/>
                  </a:lnTo>
                  <a:lnTo>
                    <a:pt x="41" y="165"/>
                  </a:lnTo>
                  <a:lnTo>
                    <a:pt x="31" y="159"/>
                  </a:lnTo>
                  <a:lnTo>
                    <a:pt x="15" y="155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11"/>
            <p:cNvSpPr>
              <a:spLocks/>
            </p:cNvSpPr>
            <p:nvPr/>
          </p:nvSpPr>
          <p:spPr bwMode="auto">
            <a:xfrm>
              <a:off x="2194" y="3159"/>
              <a:ext cx="682" cy="66"/>
            </a:xfrm>
            <a:custGeom>
              <a:avLst/>
              <a:gdLst>
                <a:gd name="T0" fmla="*/ 1 w 1364"/>
                <a:gd name="T1" fmla="*/ 13 h 131"/>
                <a:gd name="T2" fmla="*/ 5 w 1364"/>
                <a:gd name="T3" fmla="*/ 10 h 131"/>
                <a:gd name="T4" fmla="*/ 9 w 1364"/>
                <a:gd name="T5" fmla="*/ 7 h 131"/>
                <a:gd name="T6" fmla="*/ 12 w 1364"/>
                <a:gd name="T7" fmla="*/ 4 h 131"/>
                <a:gd name="T8" fmla="*/ 31 w 1364"/>
                <a:gd name="T9" fmla="*/ 7 h 131"/>
                <a:gd name="T10" fmla="*/ 61 w 1364"/>
                <a:gd name="T11" fmla="*/ 11 h 131"/>
                <a:gd name="T12" fmla="*/ 84 w 1364"/>
                <a:gd name="T13" fmla="*/ 10 h 131"/>
                <a:gd name="T14" fmla="*/ 101 w 1364"/>
                <a:gd name="T15" fmla="*/ 7 h 131"/>
                <a:gd name="T16" fmla="*/ 116 w 1364"/>
                <a:gd name="T17" fmla="*/ 3 h 131"/>
                <a:gd name="T18" fmla="*/ 130 w 1364"/>
                <a:gd name="T19" fmla="*/ 1 h 131"/>
                <a:gd name="T20" fmla="*/ 144 w 1364"/>
                <a:gd name="T21" fmla="*/ 1 h 131"/>
                <a:gd name="T22" fmla="*/ 161 w 1364"/>
                <a:gd name="T23" fmla="*/ 6 h 131"/>
                <a:gd name="T24" fmla="*/ 170 w 1364"/>
                <a:gd name="T25" fmla="*/ 11 h 131"/>
                <a:gd name="T26" fmla="*/ 166 w 1364"/>
                <a:gd name="T27" fmla="*/ 13 h 131"/>
                <a:gd name="T28" fmla="*/ 163 w 1364"/>
                <a:gd name="T29" fmla="*/ 15 h 131"/>
                <a:gd name="T30" fmla="*/ 161 w 1364"/>
                <a:gd name="T31" fmla="*/ 16 h 131"/>
                <a:gd name="T32" fmla="*/ 158 w 1364"/>
                <a:gd name="T33" fmla="*/ 15 h 131"/>
                <a:gd name="T34" fmla="*/ 152 w 1364"/>
                <a:gd name="T35" fmla="*/ 12 h 131"/>
                <a:gd name="T36" fmla="*/ 146 w 1364"/>
                <a:gd name="T37" fmla="*/ 10 h 131"/>
                <a:gd name="T38" fmla="*/ 140 w 1364"/>
                <a:gd name="T39" fmla="*/ 9 h 131"/>
                <a:gd name="T40" fmla="*/ 132 w 1364"/>
                <a:gd name="T41" fmla="*/ 9 h 131"/>
                <a:gd name="T42" fmla="*/ 124 w 1364"/>
                <a:gd name="T43" fmla="*/ 9 h 131"/>
                <a:gd name="T44" fmla="*/ 117 w 1364"/>
                <a:gd name="T45" fmla="*/ 11 h 131"/>
                <a:gd name="T46" fmla="*/ 110 w 1364"/>
                <a:gd name="T47" fmla="*/ 13 h 131"/>
                <a:gd name="T48" fmla="*/ 102 w 1364"/>
                <a:gd name="T49" fmla="*/ 14 h 131"/>
                <a:gd name="T50" fmla="*/ 90 w 1364"/>
                <a:gd name="T51" fmla="*/ 14 h 131"/>
                <a:gd name="T52" fmla="*/ 75 w 1364"/>
                <a:gd name="T53" fmla="*/ 14 h 131"/>
                <a:gd name="T54" fmla="*/ 57 w 1364"/>
                <a:gd name="T55" fmla="*/ 14 h 131"/>
                <a:gd name="T56" fmla="*/ 40 w 1364"/>
                <a:gd name="T57" fmla="*/ 14 h 131"/>
                <a:gd name="T58" fmla="*/ 23 w 1364"/>
                <a:gd name="T59" fmla="*/ 14 h 131"/>
                <a:gd name="T60" fmla="*/ 11 w 1364"/>
                <a:gd name="T61" fmla="*/ 14 h 131"/>
                <a:gd name="T62" fmla="*/ 2 w 1364"/>
                <a:gd name="T63" fmla="*/ 14 h 1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4"/>
                <a:gd name="T97" fmla="*/ 0 h 131"/>
                <a:gd name="T98" fmla="*/ 1364 w 1364"/>
                <a:gd name="T99" fmla="*/ 131 h 1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4" h="131">
                  <a:moveTo>
                    <a:pt x="0" y="105"/>
                  </a:moveTo>
                  <a:lnTo>
                    <a:pt x="10" y="97"/>
                  </a:lnTo>
                  <a:lnTo>
                    <a:pt x="23" y="88"/>
                  </a:lnTo>
                  <a:lnTo>
                    <a:pt x="39" y="75"/>
                  </a:lnTo>
                  <a:lnTo>
                    <a:pt x="55" y="63"/>
                  </a:lnTo>
                  <a:lnTo>
                    <a:pt x="70" y="50"/>
                  </a:lnTo>
                  <a:lnTo>
                    <a:pt x="87" y="37"/>
                  </a:lnTo>
                  <a:lnTo>
                    <a:pt x="100" y="26"/>
                  </a:lnTo>
                  <a:lnTo>
                    <a:pt x="107" y="18"/>
                  </a:lnTo>
                  <a:lnTo>
                    <a:pt x="251" y="50"/>
                  </a:lnTo>
                  <a:lnTo>
                    <a:pt x="376" y="71"/>
                  </a:lnTo>
                  <a:lnTo>
                    <a:pt x="487" y="81"/>
                  </a:lnTo>
                  <a:lnTo>
                    <a:pt x="584" y="81"/>
                  </a:lnTo>
                  <a:lnTo>
                    <a:pt x="670" y="75"/>
                  </a:lnTo>
                  <a:lnTo>
                    <a:pt x="746" y="65"/>
                  </a:lnTo>
                  <a:lnTo>
                    <a:pt x="811" y="52"/>
                  </a:lnTo>
                  <a:lnTo>
                    <a:pt x="875" y="37"/>
                  </a:lnTo>
                  <a:lnTo>
                    <a:pt x="929" y="24"/>
                  </a:lnTo>
                  <a:lnTo>
                    <a:pt x="984" y="11"/>
                  </a:lnTo>
                  <a:lnTo>
                    <a:pt x="1036" y="2"/>
                  </a:lnTo>
                  <a:lnTo>
                    <a:pt x="1091" y="0"/>
                  </a:lnTo>
                  <a:lnTo>
                    <a:pt x="1151" y="5"/>
                  </a:lnTo>
                  <a:lnTo>
                    <a:pt x="1214" y="18"/>
                  </a:lnTo>
                  <a:lnTo>
                    <a:pt x="1285" y="45"/>
                  </a:lnTo>
                  <a:lnTo>
                    <a:pt x="1364" y="81"/>
                  </a:lnTo>
                  <a:lnTo>
                    <a:pt x="1353" y="86"/>
                  </a:lnTo>
                  <a:lnTo>
                    <a:pt x="1340" y="94"/>
                  </a:lnTo>
                  <a:lnTo>
                    <a:pt x="1327" y="99"/>
                  </a:lnTo>
                  <a:lnTo>
                    <a:pt x="1314" y="107"/>
                  </a:lnTo>
                  <a:lnTo>
                    <a:pt x="1303" y="115"/>
                  </a:lnTo>
                  <a:lnTo>
                    <a:pt x="1293" y="120"/>
                  </a:lnTo>
                  <a:lnTo>
                    <a:pt x="1282" y="126"/>
                  </a:lnTo>
                  <a:lnTo>
                    <a:pt x="1277" y="131"/>
                  </a:lnTo>
                  <a:lnTo>
                    <a:pt x="1259" y="115"/>
                  </a:lnTo>
                  <a:lnTo>
                    <a:pt x="1238" y="101"/>
                  </a:lnTo>
                  <a:lnTo>
                    <a:pt x="1214" y="92"/>
                  </a:lnTo>
                  <a:lnTo>
                    <a:pt x="1190" y="84"/>
                  </a:lnTo>
                  <a:lnTo>
                    <a:pt x="1164" y="75"/>
                  </a:lnTo>
                  <a:lnTo>
                    <a:pt x="1139" y="71"/>
                  </a:lnTo>
                  <a:lnTo>
                    <a:pt x="1113" y="68"/>
                  </a:lnTo>
                  <a:lnTo>
                    <a:pt x="1083" y="65"/>
                  </a:lnTo>
                  <a:lnTo>
                    <a:pt x="1055" y="65"/>
                  </a:lnTo>
                  <a:lnTo>
                    <a:pt x="1026" y="65"/>
                  </a:lnTo>
                  <a:lnTo>
                    <a:pt x="995" y="68"/>
                  </a:lnTo>
                  <a:lnTo>
                    <a:pt x="965" y="73"/>
                  </a:lnTo>
                  <a:lnTo>
                    <a:pt x="937" y="81"/>
                  </a:lnTo>
                  <a:lnTo>
                    <a:pt x="908" y="86"/>
                  </a:lnTo>
                  <a:lnTo>
                    <a:pt x="879" y="97"/>
                  </a:lnTo>
                  <a:lnTo>
                    <a:pt x="853" y="107"/>
                  </a:lnTo>
                  <a:lnTo>
                    <a:pt x="819" y="107"/>
                  </a:lnTo>
                  <a:lnTo>
                    <a:pt x="772" y="107"/>
                  </a:lnTo>
                  <a:lnTo>
                    <a:pt x="719" y="107"/>
                  </a:lnTo>
                  <a:lnTo>
                    <a:pt x="659" y="107"/>
                  </a:lnTo>
                  <a:lnTo>
                    <a:pt x="594" y="107"/>
                  </a:lnTo>
                  <a:lnTo>
                    <a:pt x="526" y="107"/>
                  </a:lnTo>
                  <a:lnTo>
                    <a:pt x="455" y="107"/>
                  </a:lnTo>
                  <a:lnTo>
                    <a:pt x="385" y="105"/>
                  </a:lnTo>
                  <a:lnTo>
                    <a:pt x="314" y="105"/>
                  </a:lnTo>
                  <a:lnTo>
                    <a:pt x="246" y="105"/>
                  </a:lnTo>
                  <a:lnTo>
                    <a:pt x="186" y="105"/>
                  </a:lnTo>
                  <a:lnTo>
                    <a:pt x="128" y="105"/>
                  </a:lnTo>
                  <a:lnTo>
                    <a:pt x="81" y="105"/>
                  </a:lnTo>
                  <a:lnTo>
                    <a:pt x="42" y="105"/>
                  </a:lnTo>
                  <a:lnTo>
                    <a:pt x="16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12"/>
            <p:cNvSpPr>
              <a:spLocks/>
            </p:cNvSpPr>
            <p:nvPr/>
          </p:nvSpPr>
          <p:spPr bwMode="auto">
            <a:xfrm>
              <a:off x="2256" y="3092"/>
              <a:ext cx="647" cy="104"/>
            </a:xfrm>
            <a:custGeom>
              <a:avLst/>
              <a:gdLst>
                <a:gd name="T0" fmla="*/ 14 w 1294"/>
                <a:gd name="T1" fmla="*/ 8 h 209"/>
                <a:gd name="T2" fmla="*/ 23 w 1294"/>
                <a:gd name="T3" fmla="*/ 10 h 209"/>
                <a:gd name="T4" fmla="*/ 33 w 1294"/>
                <a:gd name="T5" fmla="*/ 12 h 209"/>
                <a:gd name="T6" fmla="*/ 40 w 1294"/>
                <a:gd name="T7" fmla="*/ 13 h 209"/>
                <a:gd name="T8" fmla="*/ 48 w 1294"/>
                <a:gd name="T9" fmla="*/ 13 h 209"/>
                <a:gd name="T10" fmla="*/ 55 w 1294"/>
                <a:gd name="T11" fmla="*/ 12 h 209"/>
                <a:gd name="T12" fmla="*/ 63 w 1294"/>
                <a:gd name="T13" fmla="*/ 10 h 209"/>
                <a:gd name="T14" fmla="*/ 71 w 1294"/>
                <a:gd name="T15" fmla="*/ 8 h 209"/>
                <a:gd name="T16" fmla="*/ 80 w 1294"/>
                <a:gd name="T17" fmla="*/ 5 h 209"/>
                <a:gd name="T18" fmla="*/ 91 w 1294"/>
                <a:gd name="T19" fmla="*/ 2 h 209"/>
                <a:gd name="T20" fmla="*/ 105 w 1294"/>
                <a:gd name="T21" fmla="*/ 1 h 209"/>
                <a:gd name="T22" fmla="*/ 118 w 1294"/>
                <a:gd name="T23" fmla="*/ 0 h 209"/>
                <a:gd name="T24" fmla="*/ 133 w 1294"/>
                <a:gd name="T25" fmla="*/ 1 h 209"/>
                <a:gd name="T26" fmla="*/ 145 w 1294"/>
                <a:gd name="T27" fmla="*/ 4 h 209"/>
                <a:gd name="T28" fmla="*/ 155 w 1294"/>
                <a:gd name="T29" fmla="*/ 10 h 209"/>
                <a:gd name="T30" fmla="*/ 161 w 1294"/>
                <a:gd name="T31" fmla="*/ 19 h 209"/>
                <a:gd name="T32" fmla="*/ 161 w 1294"/>
                <a:gd name="T33" fmla="*/ 25 h 209"/>
                <a:gd name="T34" fmla="*/ 159 w 1294"/>
                <a:gd name="T35" fmla="*/ 25 h 209"/>
                <a:gd name="T36" fmla="*/ 155 w 1294"/>
                <a:gd name="T37" fmla="*/ 23 h 209"/>
                <a:gd name="T38" fmla="*/ 149 w 1294"/>
                <a:gd name="T39" fmla="*/ 20 h 209"/>
                <a:gd name="T40" fmla="*/ 142 w 1294"/>
                <a:gd name="T41" fmla="*/ 16 h 209"/>
                <a:gd name="T42" fmla="*/ 135 w 1294"/>
                <a:gd name="T43" fmla="*/ 14 h 209"/>
                <a:gd name="T44" fmla="*/ 125 w 1294"/>
                <a:gd name="T45" fmla="*/ 13 h 209"/>
                <a:gd name="T46" fmla="*/ 116 w 1294"/>
                <a:gd name="T47" fmla="*/ 13 h 209"/>
                <a:gd name="T48" fmla="*/ 105 w 1294"/>
                <a:gd name="T49" fmla="*/ 14 h 209"/>
                <a:gd name="T50" fmla="*/ 92 w 1294"/>
                <a:gd name="T51" fmla="*/ 17 h 209"/>
                <a:gd name="T52" fmla="*/ 80 w 1294"/>
                <a:gd name="T53" fmla="*/ 21 h 209"/>
                <a:gd name="T54" fmla="*/ 69 w 1294"/>
                <a:gd name="T55" fmla="*/ 23 h 209"/>
                <a:gd name="T56" fmla="*/ 55 w 1294"/>
                <a:gd name="T57" fmla="*/ 23 h 209"/>
                <a:gd name="T58" fmla="*/ 42 w 1294"/>
                <a:gd name="T59" fmla="*/ 23 h 209"/>
                <a:gd name="T60" fmla="*/ 30 w 1294"/>
                <a:gd name="T61" fmla="*/ 21 h 209"/>
                <a:gd name="T62" fmla="*/ 19 w 1294"/>
                <a:gd name="T63" fmla="*/ 20 h 209"/>
                <a:gd name="T64" fmla="*/ 10 w 1294"/>
                <a:gd name="T65" fmla="*/ 18 h 209"/>
                <a:gd name="T66" fmla="*/ 3 w 1294"/>
                <a:gd name="T67" fmla="*/ 17 h 209"/>
                <a:gd name="T68" fmla="*/ 2 w 1294"/>
                <a:gd name="T69" fmla="*/ 14 h 209"/>
                <a:gd name="T70" fmla="*/ 7 w 1294"/>
                <a:gd name="T71" fmla="*/ 8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94"/>
                <a:gd name="T109" fmla="*/ 0 h 209"/>
                <a:gd name="T110" fmla="*/ 1294 w 1294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94" h="209">
                  <a:moveTo>
                    <a:pt x="69" y="52"/>
                  </a:moveTo>
                  <a:lnTo>
                    <a:pt x="110" y="65"/>
                  </a:lnTo>
                  <a:lnTo>
                    <a:pt x="152" y="76"/>
                  </a:lnTo>
                  <a:lnTo>
                    <a:pt x="189" y="87"/>
                  </a:lnTo>
                  <a:lnTo>
                    <a:pt x="225" y="94"/>
                  </a:lnTo>
                  <a:lnTo>
                    <a:pt x="260" y="100"/>
                  </a:lnTo>
                  <a:lnTo>
                    <a:pt x="291" y="104"/>
                  </a:lnTo>
                  <a:lnTo>
                    <a:pt x="322" y="107"/>
                  </a:lnTo>
                  <a:lnTo>
                    <a:pt x="354" y="107"/>
                  </a:lnTo>
                  <a:lnTo>
                    <a:pt x="382" y="107"/>
                  </a:lnTo>
                  <a:lnTo>
                    <a:pt x="412" y="104"/>
                  </a:lnTo>
                  <a:lnTo>
                    <a:pt x="443" y="100"/>
                  </a:lnTo>
                  <a:lnTo>
                    <a:pt x="472" y="94"/>
                  </a:lnTo>
                  <a:lnTo>
                    <a:pt x="503" y="87"/>
                  </a:lnTo>
                  <a:lnTo>
                    <a:pt x="534" y="78"/>
                  </a:lnTo>
                  <a:lnTo>
                    <a:pt x="568" y="68"/>
                  </a:lnTo>
                  <a:lnTo>
                    <a:pt x="602" y="57"/>
                  </a:lnTo>
                  <a:lnTo>
                    <a:pt x="639" y="44"/>
                  </a:lnTo>
                  <a:lnTo>
                    <a:pt x="684" y="34"/>
                  </a:lnTo>
                  <a:lnTo>
                    <a:pt x="731" y="23"/>
                  </a:lnTo>
                  <a:lnTo>
                    <a:pt x="783" y="16"/>
                  </a:lnTo>
                  <a:lnTo>
                    <a:pt x="838" y="8"/>
                  </a:lnTo>
                  <a:lnTo>
                    <a:pt x="893" y="3"/>
                  </a:lnTo>
                  <a:lnTo>
                    <a:pt x="948" y="0"/>
                  </a:lnTo>
                  <a:lnTo>
                    <a:pt x="1003" y="3"/>
                  </a:lnTo>
                  <a:lnTo>
                    <a:pt x="1058" y="8"/>
                  </a:lnTo>
                  <a:lnTo>
                    <a:pt x="1108" y="18"/>
                  </a:lnTo>
                  <a:lnTo>
                    <a:pt x="1155" y="34"/>
                  </a:lnTo>
                  <a:lnTo>
                    <a:pt x="1197" y="55"/>
                  </a:lnTo>
                  <a:lnTo>
                    <a:pt x="1234" y="81"/>
                  </a:lnTo>
                  <a:lnTo>
                    <a:pt x="1262" y="115"/>
                  </a:lnTo>
                  <a:lnTo>
                    <a:pt x="1283" y="154"/>
                  </a:lnTo>
                  <a:lnTo>
                    <a:pt x="1294" y="204"/>
                  </a:lnTo>
                  <a:lnTo>
                    <a:pt x="1286" y="204"/>
                  </a:lnTo>
                  <a:lnTo>
                    <a:pt x="1277" y="207"/>
                  </a:lnTo>
                  <a:lnTo>
                    <a:pt x="1270" y="207"/>
                  </a:lnTo>
                  <a:lnTo>
                    <a:pt x="1262" y="209"/>
                  </a:lnTo>
                  <a:lnTo>
                    <a:pt x="1239" y="190"/>
                  </a:lnTo>
                  <a:lnTo>
                    <a:pt x="1215" y="175"/>
                  </a:lnTo>
                  <a:lnTo>
                    <a:pt x="1191" y="160"/>
                  </a:lnTo>
                  <a:lnTo>
                    <a:pt x="1165" y="147"/>
                  </a:lnTo>
                  <a:lnTo>
                    <a:pt x="1136" y="134"/>
                  </a:lnTo>
                  <a:lnTo>
                    <a:pt x="1108" y="123"/>
                  </a:lnTo>
                  <a:lnTo>
                    <a:pt x="1076" y="115"/>
                  </a:lnTo>
                  <a:lnTo>
                    <a:pt x="1042" y="110"/>
                  </a:lnTo>
                  <a:lnTo>
                    <a:pt x="1005" y="104"/>
                  </a:lnTo>
                  <a:lnTo>
                    <a:pt x="969" y="104"/>
                  </a:lnTo>
                  <a:lnTo>
                    <a:pt x="927" y="104"/>
                  </a:lnTo>
                  <a:lnTo>
                    <a:pt x="885" y="110"/>
                  </a:lnTo>
                  <a:lnTo>
                    <a:pt x="838" y="117"/>
                  </a:lnTo>
                  <a:lnTo>
                    <a:pt x="789" y="128"/>
                  </a:lnTo>
                  <a:lnTo>
                    <a:pt x="736" y="141"/>
                  </a:lnTo>
                  <a:lnTo>
                    <a:pt x="681" y="160"/>
                  </a:lnTo>
                  <a:lnTo>
                    <a:pt x="639" y="173"/>
                  </a:lnTo>
                  <a:lnTo>
                    <a:pt x="592" y="181"/>
                  </a:lnTo>
                  <a:lnTo>
                    <a:pt x="545" y="186"/>
                  </a:lnTo>
                  <a:lnTo>
                    <a:pt x="495" y="188"/>
                  </a:lnTo>
                  <a:lnTo>
                    <a:pt x="443" y="188"/>
                  </a:lnTo>
                  <a:lnTo>
                    <a:pt x="393" y="188"/>
                  </a:lnTo>
                  <a:lnTo>
                    <a:pt x="341" y="186"/>
                  </a:lnTo>
                  <a:lnTo>
                    <a:pt x="291" y="181"/>
                  </a:lnTo>
                  <a:lnTo>
                    <a:pt x="241" y="175"/>
                  </a:lnTo>
                  <a:lnTo>
                    <a:pt x="194" y="170"/>
                  </a:lnTo>
                  <a:lnTo>
                    <a:pt x="152" y="162"/>
                  </a:lnTo>
                  <a:lnTo>
                    <a:pt x="110" y="154"/>
                  </a:lnTo>
                  <a:lnTo>
                    <a:pt x="76" y="149"/>
                  </a:lnTo>
                  <a:lnTo>
                    <a:pt x="45" y="143"/>
                  </a:lnTo>
                  <a:lnTo>
                    <a:pt x="19" y="138"/>
                  </a:lnTo>
                  <a:lnTo>
                    <a:pt x="0" y="134"/>
                  </a:lnTo>
                  <a:lnTo>
                    <a:pt x="16" y="115"/>
                  </a:lnTo>
                  <a:lnTo>
                    <a:pt x="37" y="91"/>
                  </a:lnTo>
                  <a:lnTo>
                    <a:pt x="56" y="68"/>
                  </a:lnTo>
                  <a:lnTo>
                    <a:pt x="69" y="52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13"/>
            <p:cNvSpPr>
              <a:spLocks/>
            </p:cNvSpPr>
            <p:nvPr/>
          </p:nvSpPr>
          <p:spPr bwMode="auto">
            <a:xfrm>
              <a:off x="3012" y="3192"/>
              <a:ext cx="214" cy="23"/>
            </a:xfrm>
            <a:custGeom>
              <a:avLst/>
              <a:gdLst>
                <a:gd name="T0" fmla="*/ 53 w 429"/>
                <a:gd name="T1" fmla="*/ 6 h 45"/>
                <a:gd name="T2" fmla="*/ 0 w 429"/>
                <a:gd name="T3" fmla="*/ 6 h 45"/>
                <a:gd name="T4" fmla="*/ 2 w 429"/>
                <a:gd name="T5" fmla="*/ 5 h 45"/>
                <a:gd name="T6" fmla="*/ 5 w 429"/>
                <a:gd name="T7" fmla="*/ 3 h 45"/>
                <a:gd name="T8" fmla="*/ 8 w 429"/>
                <a:gd name="T9" fmla="*/ 2 h 45"/>
                <a:gd name="T10" fmla="*/ 12 w 429"/>
                <a:gd name="T11" fmla="*/ 2 h 45"/>
                <a:gd name="T12" fmla="*/ 16 w 429"/>
                <a:gd name="T13" fmla="*/ 1 h 45"/>
                <a:gd name="T14" fmla="*/ 19 w 429"/>
                <a:gd name="T15" fmla="*/ 1 h 45"/>
                <a:gd name="T16" fmla="*/ 23 w 429"/>
                <a:gd name="T17" fmla="*/ 0 h 45"/>
                <a:gd name="T18" fmla="*/ 27 w 429"/>
                <a:gd name="T19" fmla="*/ 0 h 45"/>
                <a:gd name="T20" fmla="*/ 31 w 429"/>
                <a:gd name="T21" fmla="*/ 1 h 45"/>
                <a:gd name="T22" fmla="*/ 35 w 429"/>
                <a:gd name="T23" fmla="*/ 1 h 45"/>
                <a:gd name="T24" fmla="*/ 38 w 429"/>
                <a:gd name="T25" fmla="*/ 1 h 45"/>
                <a:gd name="T26" fmla="*/ 42 w 429"/>
                <a:gd name="T27" fmla="*/ 2 h 45"/>
                <a:gd name="T28" fmla="*/ 45 w 429"/>
                <a:gd name="T29" fmla="*/ 3 h 45"/>
                <a:gd name="T30" fmla="*/ 48 w 429"/>
                <a:gd name="T31" fmla="*/ 4 h 45"/>
                <a:gd name="T32" fmla="*/ 51 w 429"/>
                <a:gd name="T33" fmla="*/ 5 h 45"/>
                <a:gd name="T34" fmla="*/ 53 w 429"/>
                <a:gd name="T35" fmla="*/ 6 h 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9"/>
                <a:gd name="T55" fmla="*/ 0 h 45"/>
                <a:gd name="T56" fmla="*/ 429 w 429"/>
                <a:gd name="T57" fmla="*/ 45 h 4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9" h="45">
                  <a:moveTo>
                    <a:pt x="429" y="45"/>
                  </a:moveTo>
                  <a:lnTo>
                    <a:pt x="0" y="45"/>
                  </a:lnTo>
                  <a:lnTo>
                    <a:pt x="21" y="34"/>
                  </a:lnTo>
                  <a:lnTo>
                    <a:pt x="44" y="23"/>
                  </a:lnTo>
                  <a:lnTo>
                    <a:pt x="70" y="16"/>
                  </a:lnTo>
                  <a:lnTo>
                    <a:pt x="100" y="10"/>
                  </a:lnTo>
                  <a:lnTo>
                    <a:pt x="128" y="6"/>
                  </a:lnTo>
                  <a:lnTo>
                    <a:pt x="157" y="3"/>
                  </a:lnTo>
                  <a:lnTo>
                    <a:pt x="188" y="0"/>
                  </a:lnTo>
                  <a:lnTo>
                    <a:pt x="220" y="0"/>
                  </a:lnTo>
                  <a:lnTo>
                    <a:pt x="252" y="3"/>
                  </a:lnTo>
                  <a:lnTo>
                    <a:pt x="280" y="6"/>
                  </a:lnTo>
                  <a:lnTo>
                    <a:pt x="308" y="8"/>
                  </a:lnTo>
                  <a:lnTo>
                    <a:pt x="338" y="14"/>
                  </a:lnTo>
                  <a:lnTo>
                    <a:pt x="364" y="19"/>
                  </a:lnTo>
                  <a:lnTo>
                    <a:pt x="387" y="27"/>
                  </a:lnTo>
                  <a:lnTo>
                    <a:pt x="411" y="34"/>
                  </a:lnTo>
                  <a:lnTo>
                    <a:pt x="429" y="45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14"/>
            <p:cNvSpPr>
              <a:spLocks/>
            </p:cNvSpPr>
            <p:nvPr/>
          </p:nvSpPr>
          <p:spPr bwMode="auto">
            <a:xfrm>
              <a:off x="2665" y="3205"/>
              <a:ext cx="116" cy="10"/>
            </a:xfrm>
            <a:custGeom>
              <a:avLst/>
              <a:gdLst>
                <a:gd name="T0" fmla="*/ 0 w 233"/>
                <a:gd name="T1" fmla="*/ 2 h 18"/>
                <a:gd name="T2" fmla="*/ 3 w 233"/>
                <a:gd name="T3" fmla="*/ 1 h 18"/>
                <a:gd name="T4" fmla="*/ 7 w 233"/>
                <a:gd name="T5" fmla="*/ 1 h 18"/>
                <a:gd name="T6" fmla="*/ 11 w 233"/>
                <a:gd name="T7" fmla="*/ 1 h 18"/>
                <a:gd name="T8" fmla="*/ 16 w 233"/>
                <a:gd name="T9" fmla="*/ 0 h 18"/>
                <a:gd name="T10" fmla="*/ 20 w 233"/>
                <a:gd name="T11" fmla="*/ 1 h 18"/>
                <a:gd name="T12" fmla="*/ 23 w 233"/>
                <a:gd name="T13" fmla="*/ 1 h 18"/>
                <a:gd name="T14" fmla="*/ 26 w 233"/>
                <a:gd name="T15" fmla="*/ 2 h 18"/>
                <a:gd name="T16" fmla="*/ 29 w 233"/>
                <a:gd name="T17" fmla="*/ 3 h 18"/>
                <a:gd name="T18" fmla="*/ 0 w 233"/>
                <a:gd name="T19" fmla="*/ 2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8"/>
                <a:gd name="T32" fmla="*/ 233 w 233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8">
                  <a:moveTo>
                    <a:pt x="0" y="15"/>
                  </a:moveTo>
                  <a:lnTo>
                    <a:pt x="29" y="7"/>
                  </a:lnTo>
                  <a:lnTo>
                    <a:pt x="60" y="5"/>
                  </a:lnTo>
                  <a:lnTo>
                    <a:pt x="94" y="2"/>
                  </a:lnTo>
                  <a:lnTo>
                    <a:pt x="128" y="0"/>
                  </a:lnTo>
                  <a:lnTo>
                    <a:pt x="160" y="2"/>
                  </a:lnTo>
                  <a:lnTo>
                    <a:pt x="188" y="5"/>
                  </a:lnTo>
                  <a:lnTo>
                    <a:pt x="212" y="9"/>
                  </a:lnTo>
                  <a:lnTo>
                    <a:pt x="233" y="1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15"/>
            <p:cNvSpPr>
              <a:spLocks/>
            </p:cNvSpPr>
            <p:nvPr/>
          </p:nvSpPr>
          <p:spPr bwMode="auto">
            <a:xfrm>
              <a:off x="3068" y="2633"/>
              <a:ext cx="444" cy="494"/>
            </a:xfrm>
            <a:custGeom>
              <a:avLst/>
              <a:gdLst>
                <a:gd name="T0" fmla="*/ 0 w 887"/>
                <a:gd name="T1" fmla="*/ 0 h 987"/>
                <a:gd name="T2" fmla="*/ 0 w 887"/>
                <a:gd name="T3" fmla="*/ 110 h 987"/>
                <a:gd name="T4" fmla="*/ 8 w 887"/>
                <a:gd name="T5" fmla="*/ 110 h 987"/>
                <a:gd name="T6" fmla="*/ 15 w 887"/>
                <a:gd name="T7" fmla="*/ 109 h 987"/>
                <a:gd name="T8" fmla="*/ 23 w 887"/>
                <a:gd name="T9" fmla="*/ 110 h 987"/>
                <a:gd name="T10" fmla="*/ 31 w 887"/>
                <a:gd name="T11" fmla="*/ 111 h 987"/>
                <a:gd name="T12" fmla="*/ 39 w 887"/>
                <a:gd name="T13" fmla="*/ 112 h 987"/>
                <a:gd name="T14" fmla="*/ 47 w 887"/>
                <a:gd name="T15" fmla="*/ 114 h 987"/>
                <a:gd name="T16" fmla="*/ 54 w 887"/>
                <a:gd name="T17" fmla="*/ 115 h 987"/>
                <a:gd name="T18" fmla="*/ 62 w 887"/>
                <a:gd name="T19" fmla="*/ 117 h 987"/>
                <a:gd name="T20" fmla="*/ 69 w 887"/>
                <a:gd name="T21" fmla="*/ 119 h 987"/>
                <a:gd name="T22" fmla="*/ 76 w 887"/>
                <a:gd name="T23" fmla="*/ 121 h 987"/>
                <a:gd name="T24" fmla="*/ 83 w 887"/>
                <a:gd name="T25" fmla="*/ 122 h 987"/>
                <a:gd name="T26" fmla="*/ 90 w 887"/>
                <a:gd name="T27" fmla="*/ 123 h 987"/>
                <a:gd name="T28" fmla="*/ 96 w 887"/>
                <a:gd name="T29" fmla="*/ 124 h 987"/>
                <a:gd name="T30" fmla="*/ 101 w 887"/>
                <a:gd name="T31" fmla="*/ 124 h 987"/>
                <a:gd name="T32" fmla="*/ 107 w 887"/>
                <a:gd name="T33" fmla="*/ 124 h 987"/>
                <a:gd name="T34" fmla="*/ 111 w 887"/>
                <a:gd name="T35" fmla="*/ 122 h 987"/>
                <a:gd name="T36" fmla="*/ 82 w 887"/>
                <a:gd name="T37" fmla="*/ 2 h 987"/>
                <a:gd name="T38" fmla="*/ 75 w 887"/>
                <a:gd name="T39" fmla="*/ 4 h 987"/>
                <a:gd name="T40" fmla="*/ 69 w 887"/>
                <a:gd name="T41" fmla="*/ 5 h 987"/>
                <a:gd name="T42" fmla="*/ 63 w 887"/>
                <a:gd name="T43" fmla="*/ 6 h 987"/>
                <a:gd name="T44" fmla="*/ 56 w 887"/>
                <a:gd name="T45" fmla="*/ 7 h 987"/>
                <a:gd name="T46" fmla="*/ 50 w 887"/>
                <a:gd name="T47" fmla="*/ 7 h 987"/>
                <a:gd name="T48" fmla="*/ 44 w 887"/>
                <a:gd name="T49" fmla="*/ 7 h 987"/>
                <a:gd name="T50" fmla="*/ 38 w 887"/>
                <a:gd name="T51" fmla="*/ 6 h 987"/>
                <a:gd name="T52" fmla="*/ 33 w 887"/>
                <a:gd name="T53" fmla="*/ 6 h 987"/>
                <a:gd name="T54" fmla="*/ 27 w 887"/>
                <a:gd name="T55" fmla="*/ 5 h 987"/>
                <a:gd name="T56" fmla="*/ 23 w 887"/>
                <a:gd name="T57" fmla="*/ 4 h 987"/>
                <a:gd name="T58" fmla="*/ 18 w 887"/>
                <a:gd name="T59" fmla="*/ 3 h 987"/>
                <a:gd name="T60" fmla="*/ 13 w 887"/>
                <a:gd name="T61" fmla="*/ 3 h 987"/>
                <a:gd name="T62" fmla="*/ 10 w 887"/>
                <a:gd name="T63" fmla="*/ 2 h 987"/>
                <a:gd name="T64" fmla="*/ 6 w 887"/>
                <a:gd name="T65" fmla="*/ 1 h 987"/>
                <a:gd name="T66" fmla="*/ 3 w 887"/>
                <a:gd name="T67" fmla="*/ 1 h 987"/>
                <a:gd name="T68" fmla="*/ 0 w 887"/>
                <a:gd name="T69" fmla="*/ 0 h 9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87"/>
                <a:gd name="T106" fmla="*/ 0 h 987"/>
                <a:gd name="T107" fmla="*/ 887 w 887"/>
                <a:gd name="T108" fmla="*/ 987 h 9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87" h="987">
                  <a:moveTo>
                    <a:pt x="0" y="0"/>
                  </a:moveTo>
                  <a:lnTo>
                    <a:pt x="0" y="878"/>
                  </a:lnTo>
                  <a:lnTo>
                    <a:pt x="60" y="873"/>
                  </a:lnTo>
                  <a:lnTo>
                    <a:pt x="120" y="869"/>
                  </a:lnTo>
                  <a:lnTo>
                    <a:pt x="182" y="875"/>
                  </a:lnTo>
                  <a:lnTo>
                    <a:pt x="246" y="882"/>
                  </a:lnTo>
                  <a:lnTo>
                    <a:pt x="308" y="893"/>
                  </a:lnTo>
                  <a:lnTo>
                    <a:pt x="371" y="906"/>
                  </a:lnTo>
                  <a:lnTo>
                    <a:pt x="431" y="920"/>
                  </a:lnTo>
                  <a:lnTo>
                    <a:pt x="492" y="933"/>
                  </a:lnTo>
                  <a:lnTo>
                    <a:pt x="552" y="948"/>
                  </a:lnTo>
                  <a:lnTo>
                    <a:pt x="606" y="961"/>
                  </a:lnTo>
                  <a:lnTo>
                    <a:pt x="662" y="972"/>
                  </a:lnTo>
                  <a:lnTo>
                    <a:pt x="714" y="982"/>
                  </a:lnTo>
                  <a:lnTo>
                    <a:pt x="764" y="987"/>
                  </a:lnTo>
                  <a:lnTo>
                    <a:pt x="808" y="987"/>
                  </a:lnTo>
                  <a:lnTo>
                    <a:pt x="850" y="985"/>
                  </a:lnTo>
                  <a:lnTo>
                    <a:pt x="887" y="974"/>
                  </a:lnTo>
                  <a:lnTo>
                    <a:pt x="651" y="11"/>
                  </a:lnTo>
                  <a:lnTo>
                    <a:pt x="599" y="27"/>
                  </a:lnTo>
                  <a:lnTo>
                    <a:pt x="546" y="37"/>
                  </a:lnTo>
                  <a:lnTo>
                    <a:pt x="497" y="45"/>
                  </a:lnTo>
                  <a:lnTo>
                    <a:pt x="445" y="51"/>
                  </a:lnTo>
                  <a:lnTo>
                    <a:pt x="398" y="51"/>
                  </a:lnTo>
                  <a:lnTo>
                    <a:pt x="347" y="51"/>
                  </a:lnTo>
                  <a:lnTo>
                    <a:pt x="304" y="47"/>
                  </a:lnTo>
                  <a:lnTo>
                    <a:pt x="259" y="43"/>
                  </a:lnTo>
                  <a:lnTo>
                    <a:pt x="216" y="37"/>
                  </a:lnTo>
                  <a:lnTo>
                    <a:pt x="178" y="32"/>
                  </a:lnTo>
                  <a:lnTo>
                    <a:pt x="139" y="24"/>
                  </a:lnTo>
                  <a:lnTo>
                    <a:pt x="104" y="19"/>
                  </a:lnTo>
                  <a:lnTo>
                    <a:pt x="73" y="11"/>
                  </a:lnTo>
                  <a:lnTo>
                    <a:pt x="47" y="6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16"/>
            <p:cNvSpPr>
              <a:spLocks/>
            </p:cNvSpPr>
            <p:nvPr/>
          </p:nvSpPr>
          <p:spPr bwMode="auto">
            <a:xfrm>
              <a:off x="3409" y="2669"/>
              <a:ext cx="216" cy="547"/>
            </a:xfrm>
            <a:custGeom>
              <a:avLst/>
              <a:gdLst>
                <a:gd name="T0" fmla="*/ 0 w 431"/>
                <a:gd name="T1" fmla="*/ 0 h 1094"/>
                <a:gd name="T2" fmla="*/ 28 w 431"/>
                <a:gd name="T3" fmla="*/ 113 h 1094"/>
                <a:gd name="T4" fmla="*/ 30 w 431"/>
                <a:gd name="T5" fmla="*/ 115 h 1094"/>
                <a:gd name="T6" fmla="*/ 32 w 431"/>
                <a:gd name="T7" fmla="*/ 117 h 1094"/>
                <a:gd name="T8" fmla="*/ 35 w 431"/>
                <a:gd name="T9" fmla="*/ 121 h 1094"/>
                <a:gd name="T10" fmla="*/ 38 w 431"/>
                <a:gd name="T11" fmla="*/ 124 h 1094"/>
                <a:gd name="T12" fmla="*/ 42 w 431"/>
                <a:gd name="T13" fmla="*/ 127 h 1094"/>
                <a:gd name="T14" fmla="*/ 46 w 431"/>
                <a:gd name="T15" fmla="*/ 132 h 1094"/>
                <a:gd name="T16" fmla="*/ 50 w 431"/>
                <a:gd name="T17" fmla="*/ 135 h 1094"/>
                <a:gd name="T18" fmla="*/ 54 w 431"/>
                <a:gd name="T19" fmla="*/ 137 h 1094"/>
                <a:gd name="T20" fmla="*/ 13 w 431"/>
                <a:gd name="T21" fmla="*/ 16 h 1094"/>
                <a:gd name="T22" fmla="*/ 12 w 431"/>
                <a:gd name="T23" fmla="*/ 14 h 1094"/>
                <a:gd name="T24" fmla="*/ 10 w 431"/>
                <a:gd name="T25" fmla="*/ 12 h 1094"/>
                <a:gd name="T26" fmla="*/ 8 w 431"/>
                <a:gd name="T27" fmla="*/ 10 h 1094"/>
                <a:gd name="T28" fmla="*/ 6 w 431"/>
                <a:gd name="T29" fmla="*/ 9 h 1094"/>
                <a:gd name="T30" fmla="*/ 5 w 431"/>
                <a:gd name="T31" fmla="*/ 6 h 1094"/>
                <a:gd name="T32" fmla="*/ 3 w 431"/>
                <a:gd name="T33" fmla="*/ 4 h 1094"/>
                <a:gd name="T34" fmla="*/ 1 w 431"/>
                <a:gd name="T35" fmla="*/ 1 h 1094"/>
                <a:gd name="T36" fmla="*/ 0 w 431"/>
                <a:gd name="T37" fmla="*/ 0 h 10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1"/>
                <a:gd name="T58" fmla="*/ 0 h 1094"/>
                <a:gd name="T59" fmla="*/ 431 w 431"/>
                <a:gd name="T60" fmla="*/ 1094 h 10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1" h="1094">
                  <a:moveTo>
                    <a:pt x="0" y="0"/>
                  </a:moveTo>
                  <a:lnTo>
                    <a:pt x="222" y="906"/>
                  </a:lnTo>
                  <a:lnTo>
                    <a:pt x="233" y="920"/>
                  </a:lnTo>
                  <a:lnTo>
                    <a:pt x="251" y="940"/>
                  </a:lnTo>
                  <a:lnTo>
                    <a:pt x="274" y="967"/>
                  </a:lnTo>
                  <a:lnTo>
                    <a:pt x="300" y="993"/>
                  </a:lnTo>
                  <a:lnTo>
                    <a:pt x="330" y="1021"/>
                  </a:lnTo>
                  <a:lnTo>
                    <a:pt x="364" y="1050"/>
                  </a:lnTo>
                  <a:lnTo>
                    <a:pt x="398" y="1074"/>
                  </a:lnTo>
                  <a:lnTo>
                    <a:pt x="431" y="1094"/>
                  </a:lnTo>
                  <a:lnTo>
                    <a:pt x="101" y="126"/>
                  </a:lnTo>
                  <a:lnTo>
                    <a:pt x="92" y="115"/>
                  </a:lnTo>
                  <a:lnTo>
                    <a:pt x="78" y="100"/>
                  </a:lnTo>
                  <a:lnTo>
                    <a:pt x="62" y="85"/>
                  </a:lnTo>
                  <a:lnTo>
                    <a:pt x="47" y="66"/>
                  </a:lnTo>
                  <a:lnTo>
                    <a:pt x="34" y="47"/>
                  </a:lnTo>
                  <a:lnTo>
                    <a:pt x="21" y="32"/>
                  </a:lnTo>
                  <a:lnTo>
                    <a:pt x="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17"/>
            <p:cNvSpPr>
              <a:spLocks/>
            </p:cNvSpPr>
            <p:nvPr/>
          </p:nvSpPr>
          <p:spPr bwMode="auto">
            <a:xfrm>
              <a:off x="2413" y="2630"/>
              <a:ext cx="487" cy="505"/>
            </a:xfrm>
            <a:custGeom>
              <a:avLst/>
              <a:gdLst>
                <a:gd name="T0" fmla="*/ 31 w 973"/>
                <a:gd name="T1" fmla="*/ 76 h 1009"/>
                <a:gd name="T2" fmla="*/ 16 w 973"/>
                <a:gd name="T3" fmla="*/ 72 h 1009"/>
                <a:gd name="T4" fmla="*/ 7 w 973"/>
                <a:gd name="T5" fmla="*/ 65 h 1009"/>
                <a:gd name="T6" fmla="*/ 2 w 973"/>
                <a:gd name="T7" fmla="*/ 55 h 1009"/>
                <a:gd name="T8" fmla="*/ 0 w 973"/>
                <a:gd name="T9" fmla="*/ 43 h 1009"/>
                <a:gd name="T10" fmla="*/ 1 w 973"/>
                <a:gd name="T11" fmla="*/ 31 h 1009"/>
                <a:gd name="T12" fmla="*/ 3 w 973"/>
                <a:gd name="T13" fmla="*/ 19 h 1009"/>
                <a:gd name="T14" fmla="*/ 5 w 973"/>
                <a:gd name="T15" fmla="*/ 9 h 1009"/>
                <a:gd name="T16" fmla="*/ 7 w 973"/>
                <a:gd name="T17" fmla="*/ 0 h 1009"/>
                <a:gd name="T18" fmla="*/ 11 w 973"/>
                <a:gd name="T19" fmla="*/ 2 h 1009"/>
                <a:gd name="T20" fmla="*/ 14 w 973"/>
                <a:gd name="T21" fmla="*/ 3 h 1009"/>
                <a:gd name="T22" fmla="*/ 17 w 973"/>
                <a:gd name="T23" fmla="*/ 5 h 1009"/>
                <a:gd name="T24" fmla="*/ 21 w 973"/>
                <a:gd name="T25" fmla="*/ 5 h 1009"/>
                <a:gd name="T26" fmla="*/ 25 w 973"/>
                <a:gd name="T27" fmla="*/ 6 h 1009"/>
                <a:gd name="T28" fmla="*/ 29 w 973"/>
                <a:gd name="T29" fmla="*/ 7 h 1009"/>
                <a:gd name="T30" fmla="*/ 32 w 973"/>
                <a:gd name="T31" fmla="*/ 7 h 1009"/>
                <a:gd name="T32" fmla="*/ 36 w 973"/>
                <a:gd name="T33" fmla="*/ 8 h 1009"/>
                <a:gd name="T34" fmla="*/ 42 w 973"/>
                <a:gd name="T35" fmla="*/ 8 h 1009"/>
                <a:gd name="T36" fmla="*/ 48 w 973"/>
                <a:gd name="T37" fmla="*/ 8 h 1009"/>
                <a:gd name="T38" fmla="*/ 54 w 973"/>
                <a:gd name="T39" fmla="*/ 7 h 1009"/>
                <a:gd name="T40" fmla="*/ 60 w 973"/>
                <a:gd name="T41" fmla="*/ 7 h 1009"/>
                <a:gd name="T42" fmla="*/ 67 w 973"/>
                <a:gd name="T43" fmla="*/ 6 h 1009"/>
                <a:gd name="T44" fmla="*/ 72 w 973"/>
                <a:gd name="T45" fmla="*/ 5 h 1009"/>
                <a:gd name="T46" fmla="*/ 78 w 973"/>
                <a:gd name="T47" fmla="*/ 5 h 1009"/>
                <a:gd name="T48" fmla="*/ 84 w 973"/>
                <a:gd name="T49" fmla="*/ 5 h 1009"/>
                <a:gd name="T50" fmla="*/ 89 w 973"/>
                <a:gd name="T51" fmla="*/ 5 h 1009"/>
                <a:gd name="T52" fmla="*/ 95 w 973"/>
                <a:gd name="T53" fmla="*/ 5 h 1009"/>
                <a:gd name="T54" fmla="*/ 100 w 973"/>
                <a:gd name="T55" fmla="*/ 6 h 1009"/>
                <a:gd name="T56" fmla="*/ 105 w 973"/>
                <a:gd name="T57" fmla="*/ 7 h 1009"/>
                <a:gd name="T58" fmla="*/ 110 w 973"/>
                <a:gd name="T59" fmla="*/ 10 h 1009"/>
                <a:gd name="T60" fmla="*/ 114 w 973"/>
                <a:gd name="T61" fmla="*/ 12 h 1009"/>
                <a:gd name="T62" fmla="*/ 118 w 973"/>
                <a:gd name="T63" fmla="*/ 16 h 1009"/>
                <a:gd name="T64" fmla="*/ 122 w 973"/>
                <a:gd name="T65" fmla="*/ 20 h 1009"/>
                <a:gd name="T66" fmla="*/ 122 w 973"/>
                <a:gd name="T67" fmla="*/ 127 h 1009"/>
                <a:gd name="T68" fmla="*/ 116 w 973"/>
                <a:gd name="T69" fmla="*/ 122 h 1009"/>
                <a:gd name="T70" fmla="*/ 109 w 973"/>
                <a:gd name="T71" fmla="*/ 118 h 1009"/>
                <a:gd name="T72" fmla="*/ 102 w 973"/>
                <a:gd name="T73" fmla="*/ 115 h 1009"/>
                <a:gd name="T74" fmla="*/ 96 w 973"/>
                <a:gd name="T75" fmla="*/ 113 h 1009"/>
                <a:gd name="T76" fmla="*/ 90 w 973"/>
                <a:gd name="T77" fmla="*/ 111 h 1009"/>
                <a:gd name="T78" fmla="*/ 84 w 973"/>
                <a:gd name="T79" fmla="*/ 110 h 1009"/>
                <a:gd name="T80" fmla="*/ 78 w 973"/>
                <a:gd name="T81" fmla="*/ 109 h 1009"/>
                <a:gd name="T82" fmla="*/ 72 w 973"/>
                <a:gd name="T83" fmla="*/ 108 h 1009"/>
                <a:gd name="T84" fmla="*/ 67 w 973"/>
                <a:gd name="T85" fmla="*/ 107 h 1009"/>
                <a:gd name="T86" fmla="*/ 63 w 973"/>
                <a:gd name="T87" fmla="*/ 105 h 1009"/>
                <a:gd name="T88" fmla="*/ 58 w 973"/>
                <a:gd name="T89" fmla="*/ 103 h 1009"/>
                <a:gd name="T90" fmla="*/ 54 w 973"/>
                <a:gd name="T91" fmla="*/ 100 h 1009"/>
                <a:gd name="T92" fmla="*/ 50 w 973"/>
                <a:gd name="T93" fmla="*/ 96 h 1009"/>
                <a:gd name="T94" fmla="*/ 48 w 973"/>
                <a:gd name="T95" fmla="*/ 91 h 1009"/>
                <a:gd name="T96" fmla="*/ 45 w 973"/>
                <a:gd name="T97" fmla="*/ 85 h 1009"/>
                <a:gd name="T98" fmla="*/ 43 w 973"/>
                <a:gd name="T99" fmla="*/ 77 h 1009"/>
                <a:gd name="T100" fmla="*/ 42 w 973"/>
                <a:gd name="T101" fmla="*/ 77 h 1009"/>
                <a:gd name="T102" fmla="*/ 40 w 973"/>
                <a:gd name="T103" fmla="*/ 77 h 1009"/>
                <a:gd name="T104" fmla="*/ 38 w 973"/>
                <a:gd name="T105" fmla="*/ 77 h 1009"/>
                <a:gd name="T106" fmla="*/ 37 w 973"/>
                <a:gd name="T107" fmla="*/ 77 h 1009"/>
                <a:gd name="T108" fmla="*/ 35 w 973"/>
                <a:gd name="T109" fmla="*/ 77 h 1009"/>
                <a:gd name="T110" fmla="*/ 34 w 973"/>
                <a:gd name="T111" fmla="*/ 77 h 1009"/>
                <a:gd name="T112" fmla="*/ 32 w 973"/>
                <a:gd name="T113" fmla="*/ 76 h 1009"/>
                <a:gd name="T114" fmla="*/ 31 w 973"/>
                <a:gd name="T115" fmla="*/ 76 h 10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3"/>
                <a:gd name="T175" fmla="*/ 0 h 1009"/>
                <a:gd name="T176" fmla="*/ 973 w 973"/>
                <a:gd name="T177" fmla="*/ 1009 h 10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3" h="1009">
                  <a:moveTo>
                    <a:pt x="246" y="608"/>
                  </a:moveTo>
                  <a:lnTo>
                    <a:pt x="128" y="574"/>
                  </a:lnTo>
                  <a:lnTo>
                    <a:pt x="54" y="514"/>
                  </a:lnTo>
                  <a:lnTo>
                    <a:pt x="15" y="433"/>
                  </a:lnTo>
                  <a:lnTo>
                    <a:pt x="0" y="341"/>
                  </a:lnTo>
                  <a:lnTo>
                    <a:pt x="5" y="244"/>
                  </a:lnTo>
                  <a:lnTo>
                    <a:pt x="20" y="152"/>
                  </a:lnTo>
                  <a:lnTo>
                    <a:pt x="39" y="69"/>
                  </a:lnTo>
                  <a:lnTo>
                    <a:pt x="52" y="0"/>
                  </a:lnTo>
                  <a:lnTo>
                    <a:pt x="81" y="13"/>
                  </a:lnTo>
                  <a:lnTo>
                    <a:pt x="107" y="24"/>
                  </a:lnTo>
                  <a:lnTo>
                    <a:pt x="136" y="35"/>
                  </a:lnTo>
                  <a:lnTo>
                    <a:pt x="165" y="39"/>
                  </a:lnTo>
                  <a:lnTo>
                    <a:pt x="193" y="48"/>
                  </a:lnTo>
                  <a:lnTo>
                    <a:pt x="225" y="52"/>
                  </a:lnTo>
                  <a:lnTo>
                    <a:pt x="253" y="56"/>
                  </a:lnTo>
                  <a:lnTo>
                    <a:pt x="283" y="58"/>
                  </a:lnTo>
                  <a:lnTo>
                    <a:pt x="332" y="58"/>
                  </a:lnTo>
                  <a:lnTo>
                    <a:pt x="382" y="58"/>
                  </a:lnTo>
                  <a:lnTo>
                    <a:pt x="431" y="56"/>
                  </a:lnTo>
                  <a:lnTo>
                    <a:pt x="478" y="50"/>
                  </a:lnTo>
                  <a:lnTo>
                    <a:pt x="529" y="45"/>
                  </a:lnTo>
                  <a:lnTo>
                    <a:pt x="576" y="39"/>
                  </a:lnTo>
                  <a:lnTo>
                    <a:pt x="623" y="37"/>
                  </a:lnTo>
                  <a:lnTo>
                    <a:pt x="667" y="35"/>
                  </a:lnTo>
                  <a:lnTo>
                    <a:pt x="711" y="35"/>
                  </a:lnTo>
                  <a:lnTo>
                    <a:pt x="754" y="39"/>
                  </a:lnTo>
                  <a:lnTo>
                    <a:pt x="795" y="45"/>
                  </a:lnTo>
                  <a:lnTo>
                    <a:pt x="835" y="56"/>
                  </a:lnTo>
                  <a:lnTo>
                    <a:pt x="874" y="74"/>
                  </a:lnTo>
                  <a:lnTo>
                    <a:pt x="908" y="95"/>
                  </a:lnTo>
                  <a:lnTo>
                    <a:pt x="942" y="123"/>
                  </a:lnTo>
                  <a:lnTo>
                    <a:pt x="973" y="157"/>
                  </a:lnTo>
                  <a:lnTo>
                    <a:pt x="973" y="1009"/>
                  </a:lnTo>
                  <a:lnTo>
                    <a:pt x="921" y="969"/>
                  </a:lnTo>
                  <a:lnTo>
                    <a:pt x="868" y="938"/>
                  </a:lnTo>
                  <a:lnTo>
                    <a:pt x="816" y="914"/>
                  </a:lnTo>
                  <a:lnTo>
                    <a:pt x="764" y="898"/>
                  </a:lnTo>
                  <a:lnTo>
                    <a:pt x="714" y="885"/>
                  </a:lnTo>
                  <a:lnTo>
                    <a:pt x="667" y="878"/>
                  </a:lnTo>
                  <a:lnTo>
                    <a:pt x="620" y="870"/>
                  </a:lnTo>
                  <a:lnTo>
                    <a:pt x="576" y="861"/>
                  </a:lnTo>
                  <a:lnTo>
                    <a:pt x="536" y="851"/>
                  </a:lnTo>
                  <a:lnTo>
                    <a:pt x="497" y="840"/>
                  </a:lnTo>
                  <a:lnTo>
                    <a:pt x="461" y="822"/>
                  </a:lnTo>
                  <a:lnTo>
                    <a:pt x="429" y="799"/>
                  </a:lnTo>
                  <a:lnTo>
                    <a:pt x="400" y="767"/>
                  </a:lnTo>
                  <a:lnTo>
                    <a:pt x="377" y="728"/>
                  </a:lnTo>
                  <a:lnTo>
                    <a:pt x="358" y="675"/>
                  </a:lnTo>
                  <a:lnTo>
                    <a:pt x="343" y="611"/>
                  </a:lnTo>
                  <a:lnTo>
                    <a:pt x="330" y="611"/>
                  </a:lnTo>
                  <a:lnTo>
                    <a:pt x="317" y="611"/>
                  </a:lnTo>
                  <a:lnTo>
                    <a:pt x="303" y="611"/>
                  </a:lnTo>
                  <a:lnTo>
                    <a:pt x="290" y="611"/>
                  </a:lnTo>
                  <a:lnTo>
                    <a:pt x="279" y="611"/>
                  </a:lnTo>
                  <a:lnTo>
                    <a:pt x="266" y="611"/>
                  </a:lnTo>
                  <a:lnTo>
                    <a:pt x="256" y="608"/>
                  </a:lnTo>
                  <a:lnTo>
                    <a:pt x="246" y="608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18"/>
            <p:cNvSpPr>
              <a:spLocks/>
            </p:cNvSpPr>
            <p:nvPr/>
          </p:nvSpPr>
          <p:spPr bwMode="auto">
            <a:xfrm>
              <a:off x="2419" y="2883"/>
              <a:ext cx="210" cy="165"/>
            </a:xfrm>
            <a:custGeom>
              <a:avLst/>
              <a:gdLst>
                <a:gd name="T0" fmla="*/ 0 w 420"/>
                <a:gd name="T1" fmla="*/ 0 h 329"/>
                <a:gd name="T2" fmla="*/ 3 w 420"/>
                <a:gd name="T3" fmla="*/ 4 h 329"/>
                <a:gd name="T4" fmla="*/ 6 w 420"/>
                <a:gd name="T5" fmla="*/ 7 h 329"/>
                <a:gd name="T6" fmla="*/ 10 w 420"/>
                <a:gd name="T7" fmla="*/ 10 h 329"/>
                <a:gd name="T8" fmla="*/ 14 w 420"/>
                <a:gd name="T9" fmla="*/ 12 h 329"/>
                <a:gd name="T10" fmla="*/ 20 w 420"/>
                <a:gd name="T11" fmla="*/ 15 h 329"/>
                <a:gd name="T12" fmla="*/ 26 w 420"/>
                <a:gd name="T13" fmla="*/ 16 h 329"/>
                <a:gd name="T14" fmla="*/ 32 w 420"/>
                <a:gd name="T15" fmla="*/ 17 h 329"/>
                <a:gd name="T16" fmla="*/ 39 w 420"/>
                <a:gd name="T17" fmla="*/ 17 h 329"/>
                <a:gd name="T18" fmla="*/ 39 w 420"/>
                <a:gd name="T19" fmla="*/ 20 h 329"/>
                <a:gd name="T20" fmla="*/ 40 w 420"/>
                <a:gd name="T21" fmla="*/ 23 h 329"/>
                <a:gd name="T22" fmla="*/ 41 w 420"/>
                <a:gd name="T23" fmla="*/ 26 h 329"/>
                <a:gd name="T24" fmla="*/ 42 w 420"/>
                <a:gd name="T25" fmla="*/ 29 h 329"/>
                <a:gd name="T26" fmla="*/ 44 w 420"/>
                <a:gd name="T27" fmla="*/ 33 h 329"/>
                <a:gd name="T28" fmla="*/ 46 w 420"/>
                <a:gd name="T29" fmla="*/ 36 h 329"/>
                <a:gd name="T30" fmla="*/ 49 w 420"/>
                <a:gd name="T31" fmla="*/ 39 h 329"/>
                <a:gd name="T32" fmla="*/ 53 w 420"/>
                <a:gd name="T33" fmla="*/ 42 h 329"/>
                <a:gd name="T34" fmla="*/ 48 w 420"/>
                <a:gd name="T35" fmla="*/ 41 h 329"/>
                <a:gd name="T36" fmla="*/ 43 w 420"/>
                <a:gd name="T37" fmla="*/ 40 h 329"/>
                <a:gd name="T38" fmla="*/ 38 w 420"/>
                <a:gd name="T39" fmla="*/ 38 h 329"/>
                <a:gd name="T40" fmla="*/ 34 w 420"/>
                <a:gd name="T41" fmla="*/ 37 h 329"/>
                <a:gd name="T42" fmla="*/ 28 w 420"/>
                <a:gd name="T43" fmla="*/ 35 h 329"/>
                <a:gd name="T44" fmla="*/ 25 w 420"/>
                <a:gd name="T45" fmla="*/ 33 h 329"/>
                <a:gd name="T46" fmla="*/ 21 w 420"/>
                <a:gd name="T47" fmla="*/ 30 h 329"/>
                <a:gd name="T48" fmla="*/ 18 w 420"/>
                <a:gd name="T49" fmla="*/ 28 h 329"/>
                <a:gd name="T50" fmla="*/ 14 w 420"/>
                <a:gd name="T51" fmla="*/ 25 h 329"/>
                <a:gd name="T52" fmla="*/ 11 w 420"/>
                <a:gd name="T53" fmla="*/ 22 h 329"/>
                <a:gd name="T54" fmla="*/ 8 w 420"/>
                <a:gd name="T55" fmla="*/ 19 h 329"/>
                <a:gd name="T56" fmla="*/ 6 w 420"/>
                <a:gd name="T57" fmla="*/ 16 h 329"/>
                <a:gd name="T58" fmla="*/ 4 w 420"/>
                <a:gd name="T59" fmla="*/ 12 h 329"/>
                <a:gd name="T60" fmla="*/ 3 w 420"/>
                <a:gd name="T61" fmla="*/ 9 h 329"/>
                <a:gd name="T62" fmla="*/ 1 w 420"/>
                <a:gd name="T63" fmla="*/ 5 h 329"/>
                <a:gd name="T64" fmla="*/ 0 w 420"/>
                <a:gd name="T65" fmla="*/ 0 h 3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0"/>
                <a:gd name="T100" fmla="*/ 0 h 329"/>
                <a:gd name="T101" fmla="*/ 420 w 420"/>
                <a:gd name="T102" fmla="*/ 329 h 3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0" h="329">
                  <a:moveTo>
                    <a:pt x="0" y="0"/>
                  </a:moveTo>
                  <a:lnTo>
                    <a:pt x="20" y="28"/>
                  </a:lnTo>
                  <a:lnTo>
                    <a:pt x="47" y="55"/>
                  </a:lnTo>
                  <a:lnTo>
                    <a:pt x="77" y="79"/>
                  </a:lnTo>
                  <a:lnTo>
                    <a:pt x="114" y="96"/>
                  </a:lnTo>
                  <a:lnTo>
                    <a:pt x="159" y="115"/>
                  </a:lnTo>
                  <a:lnTo>
                    <a:pt x="203" y="126"/>
                  </a:lnTo>
                  <a:lnTo>
                    <a:pt x="255" y="133"/>
                  </a:lnTo>
                  <a:lnTo>
                    <a:pt x="308" y="133"/>
                  </a:lnTo>
                  <a:lnTo>
                    <a:pt x="311" y="154"/>
                  </a:lnTo>
                  <a:lnTo>
                    <a:pt x="315" y="180"/>
                  </a:lnTo>
                  <a:lnTo>
                    <a:pt x="324" y="204"/>
                  </a:lnTo>
                  <a:lnTo>
                    <a:pt x="334" y="229"/>
                  </a:lnTo>
                  <a:lnTo>
                    <a:pt x="347" y="259"/>
                  </a:lnTo>
                  <a:lnTo>
                    <a:pt x="368" y="282"/>
                  </a:lnTo>
                  <a:lnTo>
                    <a:pt x="392" y="308"/>
                  </a:lnTo>
                  <a:lnTo>
                    <a:pt x="420" y="329"/>
                  </a:lnTo>
                  <a:lnTo>
                    <a:pt x="379" y="321"/>
                  </a:lnTo>
                  <a:lnTo>
                    <a:pt x="339" y="314"/>
                  </a:lnTo>
                  <a:lnTo>
                    <a:pt x="302" y="304"/>
                  </a:lnTo>
                  <a:lnTo>
                    <a:pt x="266" y="291"/>
                  </a:lnTo>
                  <a:lnTo>
                    <a:pt x="229" y="274"/>
                  </a:lnTo>
                  <a:lnTo>
                    <a:pt x="198" y="259"/>
                  </a:lnTo>
                  <a:lnTo>
                    <a:pt x="167" y="240"/>
                  </a:lnTo>
                  <a:lnTo>
                    <a:pt x="137" y="220"/>
                  </a:lnTo>
                  <a:lnTo>
                    <a:pt x="112" y="199"/>
                  </a:lnTo>
                  <a:lnTo>
                    <a:pt x="86" y="175"/>
                  </a:lnTo>
                  <a:lnTo>
                    <a:pt x="64" y="152"/>
                  </a:lnTo>
                  <a:lnTo>
                    <a:pt x="47" y="122"/>
                  </a:lnTo>
                  <a:lnTo>
                    <a:pt x="30" y="96"/>
                  </a:lnTo>
                  <a:lnTo>
                    <a:pt x="17" y="65"/>
                  </a:lnTo>
                  <a:lnTo>
                    <a:pt x="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19"/>
            <p:cNvSpPr>
              <a:spLocks/>
            </p:cNvSpPr>
            <p:nvPr/>
          </p:nvSpPr>
          <p:spPr bwMode="auto">
            <a:xfrm>
              <a:off x="2295" y="2648"/>
              <a:ext cx="449" cy="484"/>
            </a:xfrm>
            <a:custGeom>
              <a:avLst/>
              <a:gdLst>
                <a:gd name="T0" fmla="*/ 28 w 898"/>
                <a:gd name="T1" fmla="*/ 0 h 968"/>
                <a:gd name="T2" fmla="*/ 31 w 898"/>
                <a:gd name="T3" fmla="*/ 1 h 968"/>
                <a:gd name="T4" fmla="*/ 8 w 898"/>
                <a:gd name="T5" fmla="*/ 96 h 968"/>
                <a:gd name="T6" fmla="*/ 11 w 898"/>
                <a:gd name="T7" fmla="*/ 101 h 968"/>
                <a:gd name="T8" fmla="*/ 14 w 898"/>
                <a:gd name="T9" fmla="*/ 105 h 968"/>
                <a:gd name="T10" fmla="*/ 18 w 898"/>
                <a:gd name="T11" fmla="*/ 109 h 968"/>
                <a:gd name="T12" fmla="*/ 23 w 898"/>
                <a:gd name="T13" fmla="*/ 111 h 968"/>
                <a:gd name="T14" fmla="*/ 28 w 898"/>
                <a:gd name="T15" fmla="*/ 113 h 968"/>
                <a:gd name="T16" fmla="*/ 34 w 898"/>
                <a:gd name="T17" fmla="*/ 114 h 968"/>
                <a:gd name="T18" fmla="*/ 40 w 898"/>
                <a:gd name="T19" fmla="*/ 114 h 968"/>
                <a:gd name="T20" fmla="*/ 46 w 898"/>
                <a:gd name="T21" fmla="*/ 114 h 968"/>
                <a:gd name="T22" fmla="*/ 52 w 898"/>
                <a:gd name="T23" fmla="*/ 114 h 968"/>
                <a:gd name="T24" fmla="*/ 58 w 898"/>
                <a:gd name="T25" fmla="*/ 113 h 968"/>
                <a:gd name="T26" fmla="*/ 65 w 898"/>
                <a:gd name="T27" fmla="*/ 112 h 968"/>
                <a:gd name="T28" fmla="*/ 71 w 898"/>
                <a:gd name="T29" fmla="*/ 110 h 968"/>
                <a:gd name="T30" fmla="*/ 78 w 898"/>
                <a:gd name="T31" fmla="*/ 109 h 968"/>
                <a:gd name="T32" fmla="*/ 83 w 898"/>
                <a:gd name="T33" fmla="*/ 108 h 968"/>
                <a:gd name="T34" fmla="*/ 89 w 898"/>
                <a:gd name="T35" fmla="*/ 106 h 968"/>
                <a:gd name="T36" fmla="*/ 94 w 898"/>
                <a:gd name="T37" fmla="*/ 105 h 968"/>
                <a:gd name="T38" fmla="*/ 96 w 898"/>
                <a:gd name="T39" fmla="*/ 106 h 968"/>
                <a:gd name="T40" fmla="*/ 98 w 898"/>
                <a:gd name="T41" fmla="*/ 106 h 968"/>
                <a:gd name="T42" fmla="*/ 101 w 898"/>
                <a:gd name="T43" fmla="*/ 106 h 968"/>
                <a:gd name="T44" fmla="*/ 103 w 898"/>
                <a:gd name="T45" fmla="*/ 106 h 968"/>
                <a:gd name="T46" fmla="*/ 105 w 898"/>
                <a:gd name="T47" fmla="*/ 107 h 968"/>
                <a:gd name="T48" fmla="*/ 107 w 898"/>
                <a:gd name="T49" fmla="*/ 107 h 968"/>
                <a:gd name="T50" fmla="*/ 110 w 898"/>
                <a:gd name="T51" fmla="*/ 108 h 968"/>
                <a:gd name="T52" fmla="*/ 112 w 898"/>
                <a:gd name="T53" fmla="*/ 109 h 968"/>
                <a:gd name="T54" fmla="*/ 104 w 898"/>
                <a:gd name="T55" fmla="*/ 109 h 968"/>
                <a:gd name="T56" fmla="*/ 95 w 898"/>
                <a:gd name="T57" fmla="*/ 109 h 968"/>
                <a:gd name="T58" fmla="*/ 88 w 898"/>
                <a:gd name="T59" fmla="*/ 110 h 968"/>
                <a:gd name="T60" fmla="*/ 81 w 898"/>
                <a:gd name="T61" fmla="*/ 112 h 968"/>
                <a:gd name="T62" fmla="*/ 74 w 898"/>
                <a:gd name="T63" fmla="*/ 113 h 968"/>
                <a:gd name="T64" fmla="*/ 68 w 898"/>
                <a:gd name="T65" fmla="*/ 115 h 968"/>
                <a:gd name="T66" fmla="*/ 61 w 898"/>
                <a:gd name="T67" fmla="*/ 117 h 968"/>
                <a:gd name="T68" fmla="*/ 56 w 898"/>
                <a:gd name="T69" fmla="*/ 118 h 968"/>
                <a:gd name="T70" fmla="*/ 50 w 898"/>
                <a:gd name="T71" fmla="*/ 119 h 968"/>
                <a:gd name="T72" fmla="*/ 44 w 898"/>
                <a:gd name="T73" fmla="*/ 121 h 968"/>
                <a:gd name="T74" fmla="*/ 38 w 898"/>
                <a:gd name="T75" fmla="*/ 121 h 968"/>
                <a:gd name="T76" fmla="*/ 31 w 898"/>
                <a:gd name="T77" fmla="*/ 121 h 968"/>
                <a:gd name="T78" fmla="*/ 25 w 898"/>
                <a:gd name="T79" fmla="*/ 121 h 968"/>
                <a:gd name="T80" fmla="*/ 17 w 898"/>
                <a:gd name="T81" fmla="*/ 120 h 968"/>
                <a:gd name="T82" fmla="*/ 9 w 898"/>
                <a:gd name="T83" fmla="*/ 118 h 968"/>
                <a:gd name="T84" fmla="*/ 0 w 898"/>
                <a:gd name="T85" fmla="*/ 114 h 968"/>
                <a:gd name="T86" fmla="*/ 28 w 898"/>
                <a:gd name="T87" fmla="*/ 0 h 9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98"/>
                <a:gd name="T133" fmla="*/ 0 h 968"/>
                <a:gd name="T134" fmla="*/ 898 w 898"/>
                <a:gd name="T135" fmla="*/ 968 h 9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98" h="968">
                  <a:moveTo>
                    <a:pt x="225" y="0"/>
                  </a:moveTo>
                  <a:lnTo>
                    <a:pt x="251" y="4"/>
                  </a:lnTo>
                  <a:lnTo>
                    <a:pt x="63" y="764"/>
                  </a:lnTo>
                  <a:lnTo>
                    <a:pt x="84" y="805"/>
                  </a:lnTo>
                  <a:lnTo>
                    <a:pt x="112" y="839"/>
                  </a:lnTo>
                  <a:lnTo>
                    <a:pt x="144" y="869"/>
                  </a:lnTo>
                  <a:lnTo>
                    <a:pt x="183" y="887"/>
                  </a:lnTo>
                  <a:lnTo>
                    <a:pt x="225" y="899"/>
                  </a:lnTo>
                  <a:lnTo>
                    <a:pt x="270" y="908"/>
                  </a:lnTo>
                  <a:lnTo>
                    <a:pt x="317" y="912"/>
                  </a:lnTo>
                  <a:lnTo>
                    <a:pt x="367" y="910"/>
                  </a:lnTo>
                  <a:lnTo>
                    <a:pt x="416" y="905"/>
                  </a:lnTo>
                  <a:lnTo>
                    <a:pt x="468" y="899"/>
                  </a:lnTo>
                  <a:lnTo>
                    <a:pt x="519" y="890"/>
                  </a:lnTo>
                  <a:lnTo>
                    <a:pt x="568" y="879"/>
                  </a:lnTo>
                  <a:lnTo>
                    <a:pt x="618" y="869"/>
                  </a:lnTo>
                  <a:lnTo>
                    <a:pt x="662" y="858"/>
                  </a:lnTo>
                  <a:lnTo>
                    <a:pt x="707" y="848"/>
                  </a:lnTo>
                  <a:lnTo>
                    <a:pt x="746" y="839"/>
                  </a:lnTo>
                  <a:lnTo>
                    <a:pt x="765" y="843"/>
                  </a:lnTo>
                  <a:lnTo>
                    <a:pt x="783" y="845"/>
                  </a:lnTo>
                  <a:lnTo>
                    <a:pt x="801" y="845"/>
                  </a:lnTo>
                  <a:lnTo>
                    <a:pt x="819" y="848"/>
                  </a:lnTo>
                  <a:lnTo>
                    <a:pt x="835" y="852"/>
                  </a:lnTo>
                  <a:lnTo>
                    <a:pt x="853" y="856"/>
                  </a:lnTo>
                  <a:lnTo>
                    <a:pt x="874" y="861"/>
                  </a:lnTo>
                  <a:lnTo>
                    <a:pt x="898" y="865"/>
                  </a:lnTo>
                  <a:lnTo>
                    <a:pt x="827" y="865"/>
                  </a:lnTo>
                  <a:lnTo>
                    <a:pt x="759" y="871"/>
                  </a:lnTo>
                  <a:lnTo>
                    <a:pt x="699" y="879"/>
                  </a:lnTo>
                  <a:lnTo>
                    <a:pt x="644" y="890"/>
                  </a:lnTo>
                  <a:lnTo>
                    <a:pt x="592" y="903"/>
                  </a:lnTo>
                  <a:lnTo>
                    <a:pt x="542" y="916"/>
                  </a:lnTo>
                  <a:lnTo>
                    <a:pt x="492" y="929"/>
                  </a:lnTo>
                  <a:lnTo>
                    <a:pt x="445" y="942"/>
                  </a:lnTo>
                  <a:lnTo>
                    <a:pt x="397" y="952"/>
                  </a:lnTo>
                  <a:lnTo>
                    <a:pt x="350" y="963"/>
                  </a:lnTo>
                  <a:lnTo>
                    <a:pt x="301" y="968"/>
                  </a:lnTo>
                  <a:lnTo>
                    <a:pt x="249" y="968"/>
                  </a:lnTo>
                  <a:lnTo>
                    <a:pt x="194" y="965"/>
                  </a:lnTo>
                  <a:lnTo>
                    <a:pt x="134" y="955"/>
                  </a:lnTo>
                  <a:lnTo>
                    <a:pt x="71" y="937"/>
                  </a:lnTo>
                  <a:lnTo>
                    <a:pt x="0" y="912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20"/>
            <p:cNvSpPr>
              <a:spLocks/>
            </p:cNvSpPr>
            <p:nvPr/>
          </p:nvSpPr>
          <p:spPr bwMode="auto">
            <a:xfrm>
              <a:off x="2911" y="2633"/>
              <a:ext cx="157" cy="509"/>
            </a:xfrm>
            <a:custGeom>
              <a:avLst/>
              <a:gdLst>
                <a:gd name="T0" fmla="*/ 0 w 315"/>
                <a:gd name="T1" fmla="*/ 21 h 1019"/>
                <a:gd name="T2" fmla="*/ 6 w 315"/>
                <a:gd name="T3" fmla="*/ 15 h 1019"/>
                <a:gd name="T4" fmla="*/ 11 w 315"/>
                <a:gd name="T5" fmla="*/ 11 h 1019"/>
                <a:gd name="T6" fmla="*/ 17 w 315"/>
                <a:gd name="T7" fmla="*/ 7 h 1019"/>
                <a:gd name="T8" fmla="*/ 22 w 315"/>
                <a:gd name="T9" fmla="*/ 4 h 1019"/>
                <a:gd name="T10" fmla="*/ 26 w 315"/>
                <a:gd name="T11" fmla="*/ 2 h 1019"/>
                <a:gd name="T12" fmla="*/ 31 w 315"/>
                <a:gd name="T13" fmla="*/ 1 h 1019"/>
                <a:gd name="T14" fmla="*/ 35 w 315"/>
                <a:gd name="T15" fmla="*/ 0 h 1019"/>
                <a:gd name="T16" fmla="*/ 39 w 315"/>
                <a:gd name="T17" fmla="*/ 0 h 1019"/>
                <a:gd name="T18" fmla="*/ 39 w 315"/>
                <a:gd name="T19" fmla="*/ 109 h 1019"/>
                <a:gd name="T20" fmla="*/ 34 w 315"/>
                <a:gd name="T21" fmla="*/ 110 h 1019"/>
                <a:gd name="T22" fmla="*/ 30 w 315"/>
                <a:gd name="T23" fmla="*/ 111 h 1019"/>
                <a:gd name="T24" fmla="*/ 25 w 315"/>
                <a:gd name="T25" fmla="*/ 113 h 1019"/>
                <a:gd name="T26" fmla="*/ 20 w 315"/>
                <a:gd name="T27" fmla="*/ 114 h 1019"/>
                <a:gd name="T28" fmla="*/ 15 w 315"/>
                <a:gd name="T29" fmla="*/ 116 h 1019"/>
                <a:gd name="T30" fmla="*/ 10 w 315"/>
                <a:gd name="T31" fmla="*/ 119 h 1019"/>
                <a:gd name="T32" fmla="*/ 5 w 315"/>
                <a:gd name="T33" fmla="*/ 123 h 1019"/>
                <a:gd name="T34" fmla="*/ 0 w 315"/>
                <a:gd name="T35" fmla="*/ 127 h 1019"/>
                <a:gd name="T36" fmla="*/ 0 w 315"/>
                <a:gd name="T37" fmla="*/ 21 h 10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5"/>
                <a:gd name="T58" fmla="*/ 0 h 1019"/>
                <a:gd name="T59" fmla="*/ 315 w 315"/>
                <a:gd name="T60" fmla="*/ 1019 h 10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5" h="1019">
                  <a:moveTo>
                    <a:pt x="0" y="171"/>
                  </a:moveTo>
                  <a:lnTo>
                    <a:pt x="50" y="126"/>
                  </a:lnTo>
                  <a:lnTo>
                    <a:pt x="94" y="90"/>
                  </a:lnTo>
                  <a:lnTo>
                    <a:pt x="137" y="60"/>
                  </a:lnTo>
                  <a:lnTo>
                    <a:pt x="176" y="37"/>
                  </a:lnTo>
                  <a:lnTo>
                    <a:pt x="212" y="21"/>
                  </a:lnTo>
                  <a:lnTo>
                    <a:pt x="249" y="8"/>
                  </a:lnTo>
                  <a:lnTo>
                    <a:pt x="283" y="4"/>
                  </a:lnTo>
                  <a:lnTo>
                    <a:pt x="315" y="0"/>
                  </a:lnTo>
                  <a:lnTo>
                    <a:pt x="315" y="878"/>
                  </a:lnTo>
                  <a:lnTo>
                    <a:pt x="278" y="882"/>
                  </a:lnTo>
                  <a:lnTo>
                    <a:pt x="242" y="891"/>
                  </a:lnTo>
                  <a:lnTo>
                    <a:pt x="202" y="904"/>
                  </a:lnTo>
                  <a:lnTo>
                    <a:pt x="163" y="917"/>
                  </a:lnTo>
                  <a:lnTo>
                    <a:pt x="124" y="935"/>
                  </a:lnTo>
                  <a:lnTo>
                    <a:pt x="81" y="959"/>
                  </a:lnTo>
                  <a:lnTo>
                    <a:pt x="43" y="987"/>
                  </a:lnTo>
                  <a:lnTo>
                    <a:pt x="0" y="1019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21"/>
            <p:cNvSpPr>
              <a:spLocks/>
            </p:cNvSpPr>
            <p:nvPr/>
          </p:nvSpPr>
          <p:spPr bwMode="auto">
            <a:xfrm>
              <a:off x="2413" y="2630"/>
              <a:ext cx="142" cy="304"/>
            </a:xfrm>
            <a:custGeom>
              <a:avLst/>
              <a:gdLst>
                <a:gd name="T0" fmla="*/ 36 w 283"/>
                <a:gd name="T1" fmla="*/ 7 h 608"/>
                <a:gd name="T2" fmla="*/ 32 w 283"/>
                <a:gd name="T3" fmla="*/ 7 h 608"/>
                <a:gd name="T4" fmla="*/ 29 w 283"/>
                <a:gd name="T5" fmla="*/ 6 h 608"/>
                <a:gd name="T6" fmla="*/ 25 w 283"/>
                <a:gd name="T7" fmla="*/ 6 h 608"/>
                <a:gd name="T8" fmla="*/ 21 w 283"/>
                <a:gd name="T9" fmla="*/ 5 h 608"/>
                <a:gd name="T10" fmla="*/ 17 w 283"/>
                <a:gd name="T11" fmla="*/ 5 h 608"/>
                <a:gd name="T12" fmla="*/ 14 w 283"/>
                <a:gd name="T13" fmla="*/ 3 h 608"/>
                <a:gd name="T14" fmla="*/ 11 w 283"/>
                <a:gd name="T15" fmla="*/ 1 h 608"/>
                <a:gd name="T16" fmla="*/ 7 w 283"/>
                <a:gd name="T17" fmla="*/ 0 h 608"/>
                <a:gd name="T18" fmla="*/ 5 w 283"/>
                <a:gd name="T19" fmla="*/ 9 h 608"/>
                <a:gd name="T20" fmla="*/ 3 w 283"/>
                <a:gd name="T21" fmla="*/ 19 h 608"/>
                <a:gd name="T22" fmla="*/ 1 w 283"/>
                <a:gd name="T23" fmla="*/ 30 h 608"/>
                <a:gd name="T24" fmla="*/ 0 w 283"/>
                <a:gd name="T25" fmla="*/ 42 h 608"/>
                <a:gd name="T26" fmla="*/ 2 w 283"/>
                <a:gd name="T27" fmla="*/ 54 h 608"/>
                <a:gd name="T28" fmla="*/ 7 w 283"/>
                <a:gd name="T29" fmla="*/ 65 h 608"/>
                <a:gd name="T30" fmla="*/ 16 w 283"/>
                <a:gd name="T31" fmla="*/ 72 h 608"/>
                <a:gd name="T32" fmla="*/ 31 w 283"/>
                <a:gd name="T33" fmla="*/ 76 h 608"/>
                <a:gd name="T34" fmla="*/ 36 w 283"/>
                <a:gd name="T35" fmla="*/ 7 h 6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3"/>
                <a:gd name="T55" fmla="*/ 0 h 608"/>
                <a:gd name="T56" fmla="*/ 283 w 283"/>
                <a:gd name="T57" fmla="*/ 608 h 6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3" h="608">
                  <a:moveTo>
                    <a:pt x="283" y="58"/>
                  </a:moveTo>
                  <a:lnTo>
                    <a:pt x="253" y="56"/>
                  </a:lnTo>
                  <a:lnTo>
                    <a:pt x="225" y="52"/>
                  </a:lnTo>
                  <a:lnTo>
                    <a:pt x="193" y="48"/>
                  </a:lnTo>
                  <a:lnTo>
                    <a:pt x="165" y="39"/>
                  </a:lnTo>
                  <a:lnTo>
                    <a:pt x="136" y="35"/>
                  </a:lnTo>
                  <a:lnTo>
                    <a:pt x="107" y="24"/>
                  </a:lnTo>
                  <a:lnTo>
                    <a:pt x="81" y="13"/>
                  </a:lnTo>
                  <a:lnTo>
                    <a:pt x="52" y="0"/>
                  </a:lnTo>
                  <a:lnTo>
                    <a:pt x="39" y="69"/>
                  </a:lnTo>
                  <a:lnTo>
                    <a:pt x="20" y="152"/>
                  </a:lnTo>
                  <a:lnTo>
                    <a:pt x="5" y="244"/>
                  </a:lnTo>
                  <a:lnTo>
                    <a:pt x="0" y="341"/>
                  </a:lnTo>
                  <a:lnTo>
                    <a:pt x="15" y="433"/>
                  </a:lnTo>
                  <a:lnTo>
                    <a:pt x="54" y="514"/>
                  </a:lnTo>
                  <a:lnTo>
                    <a:pt x="128" y="574"/>
                  </a:lnTo>
                  <a:lnTo>
                    <a:pt x="246" y="608"/>
                  </a:lnTo>
                  <a:lnTo>
                    <a:pt x="283" y="5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22"/>
            <p:cNvSpPr>
              <a:spLocks/>
            </p:cNvSpPr>
            <p:nvPr/>
          </p:nvSpPr>
          <p:spPr bwMode="auto">
            <a:xfrm>
              <a:off x="2341" y="2786"/>
              <a:ext cx="314" cy="306"/>
            </a:xfrm>
            <a:custGeom>
              <a:avLst/>
              <a:gdLst>
                <a:gd name="T0" fmla="*/ 15 w 629"/>
                <a:gd name="T1" fmla="*/ 0 h 611"/>
                <a:gd name="T2" fmla="*/ 14 w 629"/>
                <a:gd name="T3" fmla="*/ 5 h 611"/>
                <a:gd name="T4" fmla="*/ 12 w 629"/>
                <a:gd name="T5" fmla="*/ 13 h 611"/>
                <a:gd name="T6" fmla="*/ 9 w 629"/>
                <a:gd name="T7" fmla="*/ 23 h 611"/>
                <a:gd name="T8" fmla="*/ 6 w 629"/>
                <a:gd name="T9" fmla="*/ 34 h 611"/>
                <a:gd name="T10" fmla="*/ 4 w 629"/>
                <a:gd name="T11" fmla="*/ 44 h 611"/>
                <a:gd name="T12" fmla="*/ 2 w 629"/>
                <a:gd name="T13" fmla="*/ 53 h 611"/>
                <a:gd name="T14" fmla="*/ 0 w 629"/>
                <a:gd name="T15" fmla="*/ 59 h 611"/>
                <a:gd name="T16" fmla="*/ 0 w 629"/>
                <a:gd name="T17" fmla="*/ 61 h 611"/>
                <a:gd name="T18" fmla="*/ 2 w 629"/>
                <a:gd name="T19" fmla="*/ 66 h 611"/>
                <a:gd name="T20" fmla="*/ 6 w 629"/>
                <a:gd name="T21" fmla="*/ 70 h 611"/>
                <a:gd name="T22" fmla="*/ 10 w 629"/>
                <a:gd name="T23" fmla="*/ 73 h 611"/>
                <a:gd name="T24" fmla="*/ 15 w 629"/>
                <a:gd name="T25" fmla="*/ 75 h 611"/>
                <a:gd name="T26" fmla="*/ 21 w 629"/>
                <a:gd name="T27" fmla="*/ 76 h 611"/>
                <a:gd name="T28" fmla="*/ 27 w 629"/>
                <a:gd name="T29" fmla="*/ 77 h 611"/>
                <a:gd name="T30" fmla="*/ 33 w 629"/>
                <a:gd name="T31" fmla="*/ 77 h 611"/>
                <a:gd name="T32" fmla="*/ 39 w 629"/>
                <a:gd name="T33" fmla="*/ 76 h 611"/>
                <a:gd name="T34" fmla="*/ 46 w 629"/>
                <a:gd name="T35" fmla="*/ 76 h 611"/>
                <a:gd name="T36" fmla="*/ 52 w 629"/>
                <a:gd name="T37" fmla="*/ 75 h 611"/>
                <a:gd name="T38" fmla="*/ 58 w 629"/>
                <a:gd name="T39" fmla="*/ 74 h 611"/>
                <a:gd name="T40" fmla="*/ 63 w 629"/>
                <a:gd name="T41" fmla="*/ 72 h 611"/>
                <a:gd name="T42" fmla="*/ 68 w 629"/>
                <a:gd name="T43" fmla="*/ 72 h 611"/>
                <a:gd name="T44" fmla="*/ 72 w 629"/>
                <a:gd name="T45" fmla="*/ 71 h 611"/>
                <a:gd name="T46" fmla="*/ 76 w 629"/>
                <a:gd name="T47" fmla="*/ 70 h 611"/>
                <a:gd name="T48" fmla="*/ 78 w 629"/>
                <a:gd name="T49" fmla="*/ 70 h 611"/>
                <a:gd name="T50" fmla="*/ 71 w 629"/>
                <a:gd name="T51" fmla="*/ 69 h 611"/>
                <a:gd name="T52" fmla="*/ 63 w 629"/>
                <a:gd name="T53" fmla="*/ 68 h 611"/>
                <a:gd name="T54" fmla="*/ 57 w 629"/>
                <a:gd name="T55" fmla="*/ 66 h 611"/>
                <a:gd name="T56" fmla="*/ 50 w 629"/>
                <a:gd name="T57" fmla="*/ 64 h 611"/>
                <a:gd name="T58" fmla="*/ 44 w 629"/>
                <a:gd name="T59" fmla="*/ 61 h 611"/>
                <a:gd name="T60" fmla="*/ 39 w 629"/>
                <a:gd name="T61" fmla="*/ 58 h 611"/>
                <a:gd name="T62" fmla="*/ 34 w 629"/>
                <a:gd name="T63" fmla="*/ 55 h 611"/>
                <a:gd name="T64" fmla="*/ 29 w 629"/>
                <a:gd name="T65" fmla="*/ 51 h 611"/>
                <a:gd name="T66" fmla="*/ 25 w 629"/>
                <a:gd name="T67" fmla="*/ 47 h 611"/>
                <a:gd name="T68" fmla="*/ 22 w 629"/>
                <a:gd name="T69" fmla="*/ 42 h 611"/>
                <a:gd name="T70" fmla="*/ 19 w 629"/>
                <a:gd name="T71" fmla="*/ 37 h 611"/>
                <a:gd name="T72" fmla="*/ 17 w 629"/>
                <a:gd name="T73" fmla="*/ 31 h 611"/>
                <a:gd name="T74" fmla="*/ 15 w 629"/>
                <a:gd name="T75" fmla="*/ 24 h 611"/>
                <a:gd name="T76" fmla="*/ 14 w 629"/>
                <a:gd name="T77" fmla="*/ 17 h 611"/>
                <a:gd name="T78" fmla="*/ 14 w 629"/>
                <a:gd name="T79" fmla="*/ 9 h 611"/>
                <a:gd name="T80" fmla="*/ 15 w 629"/>
                <a:gd name="T81" fmla="*/ 0 h 6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29"/>
                <a:gd name="T124" fmla="*/ 0 h 611"/>
                <a:gd name="T125" fmla="*/ 629 w 629"/>
                <a:gd name="T126" fmla="*/ 611 h 6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29" h="611">
                  <a:moveTo>
                    <a:pt x="121" y="0"/>
                  </a:moveTo>
                  <a:lnTo>
                    <a:pt x="113" y="38"/>
                  </a:lnTo>
                  <a:lnTo>
                    <a:pt x="98" y="100"/>
                  </a:lnTo>
                  <a:lnTo>
                    <a:pt x="77" y="179"/>
                  </a:lnTo>
                  <a:lnTo>
                    <a:pt x="55" y="265"/>
                  </a:lnTo>
                  <a:lnTo>
                    <a:pt x="34" y="347"/>
                  </a:lnTo>
                  <a:lnTo>
                    <a:pt x="17" y="417"/>
                  </a:lnTo>
                  <a:lnTo>
                    <a:pt x="6" y="467"/>
                  </a:lnTo>
                  <a:lnTo>
                    <a:pt x="0" y="486"/>
                  </a:lnTo>
                  <a:lnTo>
                    <a:pt x="21" y="524"/>
                  </a:lnTo>
                  <a:lnTo>
                    <a:pt x="51" y="556"/>
                  </a:lnTo>
                  <a:lnTo>
                    <a:pt x="85" y="580"/>
                  </a:lnTo>
                  <a:lnTo>
                    <a:pt x="124" y="595"/>
                  </a:lnTo>
                  <a:lnTo>
                    <a:pt x="169" y="606"/>
                  </a:lnTo>
                  <a:lnTo>
                    <a:pt x="216" y="611"/>
                  </a:lnTo>
                  <a:lnTo>
                    <a:pt x="265" y="611"/>
                  </a:lnTo>
                  <a:lnTo>
                    <a:pt x="315" y="608"/>
                  </a:lnTo>
                  <a:lnTo>
                    <a:pt x="368" y="603"/>
                  </a:lnTo>
                  <a:lnTo>
                    <a:pt x="417" y="595"/>
                  </a:lnTo>
                  <a:lnTo>
                    <a:pt x="464" y="587"/>
                  </a:lnTo>
                  <a:lnTo>
                    <a:pt x="506" y="576"/>
                  </a:lnTo>
                  <a:lnTo>
                    <a:pt x="548" y="569"/>
                  </a:lnTo>
                  <a:lnTo>
                    <a:pt x="582" y="563"/>
                  </a:lnTo>
                  <a:lnTo>
                    <a:pt x="608" y="559"/>
                  </a:lnTo>
                  <a:lnTo>
                    <a:pt x="629" y="556"/>
                  </a:lnTo>
                  <a:lnTo>
                    <a:pt x="569" y="548"/>
                  </a:lnTo>
                  <a:lnTo>
                    <a:pt x="511" y="537"/>
                  </a:lnTo>
                  <a:lnTo>
                    <a:pt x="456" y="524"/>
                  </a:lnTo>
                  <a:lnTo>
                    <a:pt x="404" y="506"/>
                  </a:lnTo>
                  <a:lnTo>
                    <a:pt x="357" y="488"/>
                  </a:lnTo>
                  <a:lnTo>
                    <a:pt x="312" y="464"/>
                  </a:lnTo>
                  <a:lnTo>
                    <a:pt x="273" y="438"/>
                  </a:lnTo>
                  <a:lnTo>
                    <a:pt x="239" y="407"/>
                  </a:lnTo>
                  <a:lnTo>
                    <a:pt x="205" y="373"/>
                  </a:lnTo>
                  <a:lnTo>
                    <a:pt x="179" y="334"/>
                  </a:lnTo>
                  <a:lnTo>
                    <a:pt x="158" y="291"/>
                  </a:lnTo>
                  <a:lnTo>
                    <a:pt x="139" y="242"/>
                  </a:lnTo>
                  <a:lnTo>
                    <a:pt x="126" y="189"/>
                  </a:lnTo>
                  <a:lnTo>
                    <a:pt x="118" y="132"/>
                  </a:lnTo>
                  <a:lnTo>
                    <a:pt x="118" y="6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3455988" y="2600325"/>
            <a:ext cx="316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LUYỆN TẬP</a:t>
            </a:r>
          </a:p>
        </p:txBody>
      </p:sp>
      <p:sp>
        <p:nvSpPr>
          <p:cNvPr id="9223" name="Text Box 24"/>
          <p:cNvSpPr txBox="1">
            <a:spLocks noChangeArrowheads="1"/>
          </p:cNvSpPr>
          <p:nvPr/>
        </p:nvSpPr>
        <p:spPr bwMode="auto">
          <a:xfrm>
            <a:off x="3095625" y="5768975"/>
            <a:ext cx="370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1"/>
          </a:p>
        </p:txBody>
      </p:sp>
      <p:pic>
        <p:nvPicPr>
          <p:cNvPr id="10265" name="Picture 25" descr="Hoa tim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581525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26"/>
          <p:cNvSpPr txBox="1">
            <a:spLocks noChangeArrowheads="1"/>
          </p:cNvSpPr>
          <p:nvPr/>
        </p:nvSpPr>
        <p:spPr bwMode="auto">
          <a:xfrm>
            <a:off x="503238" y="576897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1"/>
          </a:p>
        </p:txBody>
      </p:sp>
      <p:sp>
        <p:nvSpPr>
          <p:cNvPr id="9226" name="Text Box 27"/>
          <p:cNvSpPr txBox="1">
            <a:spLocks noChangeArrowheads="1"/>
          </p:cNvSpPr>
          <p:nvPr/>
        </p:nvSpPr>
        <p:spPr bwMode="auto">
          <a:xfrm>
            <a:off x="8280400" y="58420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1"/>
          </a:p>
        </p:txBody>
      </p:sp>
      <p:sp>
        <p:nvSpPr>
          <p:cNvPr id="9227" name="Text Box 28"/>
          <p:cNvSpPr txBox="1">
            <a:spLocks noChangeArrowheads="1"/>
          </p:cNvSpPr>
          <p:nvPr/>
        </p:nvSpPr>
        <p:spPr bwMode="auto">
          <a:xfrm>
            <a:off x="755650" y="800100"/>
            <a:ext cx="82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1"/>
          </a:p>
        </p:txBody>
      </p:sp>
      <p:pic>
        <p:nvPicPr>
          <p:cNvPr id="9228" name="Picture 29" descr="SPARKLES"/>
          <p:cNvPicPr>
            <a:picLocks noChangeAspect="1" noChangeArrowheads="1" noCrop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5105400" y="3048000"/>
            <a:ext cx="13541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30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168525"/>
            <a:ext cx="1354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31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176588"/>
            <a:ext cx="1354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32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50" y="3213100"/>
            <a:ext cx="1354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33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549275"/>
            <a:ext cx="1677987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34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089025"/>
            <a:ext cx="1944687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35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205038"/>
            <a:ext cx="1354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36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6438" y="4400550"/>
            <a:ext cx="1354137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37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292600"/>
            <a:ext cx="1354137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38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765175"/>
            <a:ext cx="4321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/>
      <p:bldP spid="1026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733800" y="381000"/>
            <a:ext cx="2057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TOÁN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438400" y="838200"/>
            <a:ext cx="4724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solidFill>
                  <a:srgbClr val="FF00FF"/>
                </a:solidFill>
              </a:rPr>
              <a:t>DIỆN TÍCH HÌNH BÌNH HÀNH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685800" y="1447800"/>
            <a:ext cx="1219200" cy="533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BÀI 1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057400" y="1524000"/>
            <a:ext cx="6019800" cy="954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Tính diện tích mỗi hình bình hành sau :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2514600"/>
            <a:ext cx="3200400" cy="2057400"/>
            <a:chOff x="1872" y="1584"/>
            <a:chExt cx="2016" cy="1296"/>
          </a:xfrm>
        </p:grpSpPr>
        <p:sp>
          <p:nvSpPr>
            <p:cNvPr id="10270" name="Oval 8"/>
            <p:cNvSpPr>
              <a:spLocks noChangeArrowheads="1"/>
            </p:cNvSpPr>
            <p:nvPr/>
          </p:nvSpPr>
          <p:spPr bwMode="auto">
            <a:xfrm>
              <a:off x="2592" y="2640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grpSp>
          <p:nvGrpSpPr>
            <p:cNvPr id="10271" name="Group 9"/>
            <p:cNvGrpSpPr>
              <a:grpSpLocks/>
            </p:cNvGrpSpPr>
            <p:nvPr/>
          </p:nvGrpSpPr>
          <p:grpSpPr bwMode="auto">
            <a:xfrm>
              <a:off x="1872" y="1584"/>
              <a:ext cx="2016" cy="864"/>
              <a:chOff x="3216" y="1920"/>
              <a:chExt cx="2016" cy="864"/>
            </a:xfrm>
          </p:grpSpPr>
          <p:sp>
            <p:nvSpPr>
              <p:cNvPr id="10272" name="AutoShape 10"/>
              <p:cNvSpPr>
                <a:spLocks noChangeArrowheads="1"/>
              </p:cNvSpPr>
              <p:nvPr/>
            </p:nvSpPr>
            <p:spPr bwMode="auto">
              <a:xfrm flipV="1">
                <a:off x="3216" y="1920"/>
                <a:ext cx="2016" cy="576"/>
              </a:xfrm>
              <a:prstGeom prst="parallelogram">
                <a:avLst>
                  <a:gd name="adj" fmla="val 67861"/>
                </a:avLst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3" name="Rectangle 11"/>
              <p:cNvSpPr>
                <a:spLocks noChangeArrowheads="1"/>
              </p:cNvSpPr>
              <p:nvPr/>
            </p:nvSpPr>
            <p:spPr bwMode="auto">
              <a:xfrm>
                <a:off x="4128" y="249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13 cm</a:t>
                </a:r>
              </a:p>
            </p:txBody>
          </p:sp>
          <p:sp>
            <p:nvSpPr>
              <p:cNvPr id="10274" name="Rectangle 12"/>
              <p:cNvSpPr>
                <a:spLocks noChangeArrowheads="1"/>
              </p:cNvSpPr>
              <p:nvPr/>
            </p:nvSpPr>
            <p:spPr bwMode="auto">
              <a:xfrm>
                <a:off x="4416" y="201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4 cm</a:t>
                </a:r>
              </a:p>
            </p:txBody>
          </p:sp>
          <p:sp>
            <p:nvSpPr>
              <p:cNvPr id="10275" name="Line 13"/>
              <p:cNvSpPr>
                <a:spLocks noChangeShapeType="1"/>
              </p:cNvSpPr>
              <p:nvPr/>
            </p:nvSpPr>
            <p:spPr bwMode="auto">
              <a:xfrm>
                <a:off x="4848" y="19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76" name="Group 14"/>
              <p:cNvGrpSpPr>
                <a:grpSpLocks/>
              </p:cNvGrpSpPr>
              <p:nvPr/>
            </p:nvGrpSpPr>
            <p:grpSpPr bwMode="auto">
              <a:xfrm>
                <a:off x="4704" y="2352"/>
                <a:ext cx="144" cy="144"/>
                <a:chOff x="4368" y="1968"/>
                <a:chExt cx="144" cy="144"/>
              </a:xfrm>
            </p:grpSpPr>
            <p:sp>
              <p:nvSpPr>
                <p:cNvPr id="1027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368" y="196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8" name="Line 16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440" y="189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781800" y="2209800"/>
            <a:ext cx="1828800" cy="2362200"/>
            <a:chOff x="4272" y="1392"/>
            <a:chExt cx="1152" cy="1488"/>
          </a:xfrm>
        </p:grpSpPr>
        <p:sp>
          <p:nvSpPr>
            <p:cNvPr id="10261" name="Oval 18"/>
            <p:cNvSpPr>
              <a:spLocks noChangeArrowheads="1"/>
            </p:cNvSpPr>
            <p:nvPr/>
          </p:nvSpPr>
          <p:spPr bwMode="auto">
            <a:xfrm>
              <a:off x="4560" y="2640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grpSp>
          <p:nvGrpSpPr>
            <p:cNvPr id="10262" name="Group 19"/>
            <p:cNvGrpSpPr>
              <a:grpSpLocks/>
            </p:cNvGrpSpPr>
            <p:nvPr/>
          </p:nvGrpSpPr>
          <p:grpSpPr bwMode="auto">
            <a:xfrm>
              <a:off x="4272" y="1392"/>
              <a:ext cx="1152" cy="1296"/>
              <a:chOff x="1968" y="2640"/>
              <a:chExt cx="1152" cy="1296"/>
            </a:xfrm>
          </p:grpSpPr>
          <p:sp>
            <p:nvSpPr>
              <p:cNvPr id="10263" name="AutoShape 20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152" cy="1008"/>
              </a:xfrm>
              <a:prstGeom prst="parallelogram">
                <a:avLst>
                  <a:gd name="adj" fmla="val 28571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 rot="5400000">
                <a:off x="1752" y="314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Rectangle 22"/>
              <p:cNvSpPr>
                <a:spLocks noChangeArrowheads="1"/>
              </p:cNvSpPr>
              <p:nvPr/>
            </p:nvSpPr>
            <p:spPr bwMode="auto">
              <a:xfrm>
                <a:off x="2256" y="302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9 cm</a:t>
                </a:r>
              </a:p>
            </p:txBody>
          </p:sp>
          <p:sp>
            <p:nvSpPr>
              <p:cNvPr id="10266" name="Rectangle 23"/>
              <p:cNvSpPr>
                <a:spLocks noChangeArrowheads="1"/>
              </p:cNvSpPr>
              <p:nvPr/>
            </p:nvSpPr>
            <p:spPr bwMode="auto">
              <a:xfrm>
                <a:off x="2160" y="3648"/>
                <a:ext cx="5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7 cm</a:t>
                </a:r>
              </a:p>
            </p:txBody>
          </p:sp>
          <p:grpSp>
            <p:nvGrpSpPr>
              <p:cNvPr id="10267" name="Group 24"/>
              <p:cNvGrpSpPr>
                <a:grpSpLocks/>
              </p:cNvGrpSpPr>
              <p:nvPr/>
            </p:nvGrpSpPr>
            <p:grpSpPr bwMode="auto">
              <a:xfrm rot="5400000">
                <a:off x="2256" y="3504"/>
                <a:ext cx="144" cy="144"/>
                <a:chOff x="4368" y="1968"/>
                <a:chExt cx="144" cy="144"/>
              </a:xfrm>
            </p:grpSpPr>
            <p:sp>
              <p:nvSpPr>
                <p:cNvPr id="1026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4368" y="196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9" name="Line 26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440" y="189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04800" y="2438400"/>
            <a:ext cx="2209800" cy="2133600"/>
            <a:chOff x="192" y="1536"/>
            <a:chExt cx="1392" cy="1344"/>
          </a:xfrm>
        </p:grpSpPr>
        <p:sp>
          <p:nvSpPr>
            <p:cNvPr id="10252" name="Oval 28"/>
            <p:cNvSpPr>
              <a:spLocks noChangeArrowheads="1"/>
            </p:cNvSpPr>
            <p:nvPr/>
          </p:nvSpPr>
          <p:spPr bwMode="auto">
            <a:xfrm>
              <a:off x="528" y="2640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grpSp>
          <p:nvGrpSpPr>
            <p:cNvPr id="10253" name="Group 29"/>
            <p:cNvGrpSpPr>
              <a:grpSpLocks/>
            </p:cNvGrpSpPr>
            <p:nvPr/>
          </p:nvGrpSpPr>
          <p:grpSpPr bwMode="auto">
            <a:xfrm>
              <a:off x="192" y="1536"/>
              <a:ext cx="1392" cy="1008"/>
              <a:chOff x="576" y="1536"/>
              <a:chExt cx="1392" cy="1008"/>
            </a:xfrm>
          </p:grpSpPr>
          <p:sp>
            <p:nvSpPr>
              <p:cNvPr id="10254" name="AutoShape 30"/>
              <p:cNvSpPr>
                <a:spLocks noChangeArrowheads="1"/>
              </p:cNvSpPr>
              <p:nvPr/>
            </p:nvSpPr>
            <p:spPr bwMode="auto">
              <a:xfrm>
                <a:off x="576" y="1536"/>
                <a:ext cx="1392" cy="720"/>
              </a:xfrm>
              <a:prstGeom prst="parallelogram">
                <a:avLst>
                  <a:gd name="adj" fmla="val 48333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5" name="Rectangle 31"/>
              <p:cNvSpPr>
                <a:spLocks noChangeArrowheads="1"/>
              </p:cNvSpPr>
              <p:nvPr/>
            </p:nvSpPr>
            <p:spPr bwMode="auto">
              <a:xfrm>
                <a:off x="864" y="2256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9 cm</a:t>
                </a:r>
              </a:p>
            </p:txBody>
          </p:sp>
          <p:sp>
            <p:nvSpPr>
              <p:cNvPr id="10256" name="Rectangle 32"/>
              <p:cNvSpPr>
                <a:spLocks noChangeArrowheads="1"/>
              </p:cNvSpPr>
              <p:nvPr/>
            </p:nvSpPr>
            <p:spPr bwMode="auto">
              <a:xfrm>
                <a:off x="912" y="1728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5 cm</a:t>
                </a:r>
              </a:p>
            </p:txBody>
          </p:sp>
          <p:sp>
            <p:nvSpPr>
              <p:cNvPr id="10257" name="Line 33"/>
              <p:cNvSpPr>
                <a:spLocks noChangeShapeType="1"/>
              </p:cNvSpPr>
              <p:nvPr/>
            </p:nvSpPr>
            <p:spPr bwMode="auto">
              <a:xfrm>
                <a:off x="912" y="153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58" name="Group 34"/>
              <p:cNvGrpSpPr>
                <a:grpSpLocks/>
              </p:cNvGrpSpPr>
              <p:nvPr/>
            </p:nvGrpSpPr>
            <p:grpSpPr bwMode="auto">
              <a:xfrm rot="5400000">
                <a:off x="912" y="2112"/>
                <a:ext cx="144" cy="144"/>
                <a:chOff x="4368" y="1968"/>
                <a:chExt cx="144" cy="144"/>
              </a:xfrm>
            </p:grpSpPr>
            <p:sp>
              <p:nvSpPr>
                <p:cNvPr id="10259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368" y="196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0" name="Line 36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440" y="189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301" name="AutoShape 37"/>
          <p:cNvSpPr>
            <a:spLocks noChangeArrowheads="1"/>
          </p:cNvSpPr>
          <p:nvPr/>
        </p:nvSpPr>
        <p:spPr bwMode="auto">
          <a:xfrm>
            <a:off x="457200" y="4800600"/>
            <a:ext cx="1143000" cy="914400"/>
          </a:xfrm>
          <a:prstGeom prst="upArrowCallout">
            <a:avLst>
              <a:gd name="adj1" fmla="val 31250"/>
              <a:gd name="adj2" fmla="val 31250"/>
              <a:gd name="adj3" fmla="val 16667"/>
              <a:gd name="adj4" fmla="val 66667"/>
            </a:avLst>
          </a:prstGeom>
          <a:gradFill rotWithShape="1">
            <a:gsLst>
              <a:gs pos="0">
                <a:srgbClr val="00CC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45 cm</a:t>
            </a:r>
            <a:r>
              <a:rPr lang="en-US" b="1" baseline="30000"/>
              <a:t>2</a:t>
            </a:r>
            <a:endParaRPr lang="en-US" b="1"/>
          </a:p>
        </p:txBody>
      </p:sp>
      <p:sp>
        <p:nvSpPr>
          <p:cNvPr id="11302" name="AutoShape 38"/>
          <p:cNvSpPr>
            <a:spLocks noChangeArrowheads="1"/>
          </p:cNvSpPr>
          <p:nvPr/>
        </p:nvSpPr>
        <p:spPr bwMode="auto">
          <a:xfrm>
            <a:off x="3733800" y="4876800"/>
            <a:ext cx="1143000" cy="914400"/>
          </a:xfrm>
          <a:prstGeom prst="upArrowCallout">
            <a:avLst>
              <a:gd name="adj1" fmla="val 31250"/>
              <a:gd name="adj2" fmla="val 31250"/>
              <a:gd name="adj3" fmla="val 16667"/>
              <a:gd name="adj4" fmla="val 66667"/>
            </a:avLst>
          </a:prstGeom>
          <a:gradFill rotWithShape="1">
            <a:gsLst>
              <a:gs pos="0">
                <a:srgbClr val="00CC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52 cm</a:t>
            </a:r>
            <a:r>
              <a:rPr lang="en-US" b="1" baseline="30000"/>
              <a:t>2</a:t>
            </a:r>
            <a:endParaRPr lang="en-US" b="1"/>
          </a:p>
        </p:txBody>
      </p:sp>
      <p:sp>
        <p:nvSpPr>
          <p:cNvPr id="11303" name="AutoShape 39"/>
          <p:cNvSpPr>
            <a:spLocks noChangeArrowheads="1"/>
          </p:cNvSpPr>
          <p:nvPr/>
        </p:nvSpPr>
        <p:spPr bwMode="auto">
          <a:xfrm>
            <a:off x="6858000" y="4876800"/>
            <a:ext cx="1143000" cy="914400"/>
          </a:xfrm>
          <a:prstGeom prst="upArrowCallout">
            <a:avLst>
              <a:gd name="adj1" fmla="val 31250"/>
              <a:gd name="adj2" fmla="val 31250"/>
              <a:gd name="adj3" fmla="val 16667"/>
              <a:gd name="adj4" fmla="val 66667"/>
            </a:avLst>
          </a:prstGeom>
          <a:gradFill rotWithShape="1">
            <a:gsLst>
              <a:gs pos="0">
                <a:srgbClr val="00CC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63 cm</a:t>
            </a:r>
            <a:r>
              <a:rPr lang="en-US" b="1" baseline="30000"/>
              <a:t>2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/>
      <p:bldP spid="11301" grpId="0" animBg="1"/>
      <p:bldP spid="11302" grpId="0" animBg="1"/>
      <p:bldP spid="113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685800" y="1676400"/>
            <a:ext cx="1219200" cy="5334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BÀI 2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733800" y="381000"/>
            <a:ext cx="205740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TOÁN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438400" y="838200"/>
            <a:ext cx="472440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FF00FF"/>
                </a:solidFill>
              </a:rPr>
              <a:t>DIỆN TÍCH HÌNH BÌNH HÀNH</a:t>
            </a:r>
          </a:p>
        </p:txBody>
      </p:sp>
      <p:sp>
        <p:nvSpPr>
          <p:cNvPr id="12294" name="Text Box 6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057400" y="1676400"/>
            <a:ext cx="60198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a)  Tính diện tích hình bình hành biết: Độ dài đáy là 12 cm, chiều cao là 8 cm.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133600" y="2743200"/>
            <a:ext cx="60198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b)  Tính diện tích hình bình hành biết  : Độ dài đáy là 4 dm, chiều cao là 34cm.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4" grpId="0"/>
      <p:bldP spid="1229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431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Wingdings 2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HueCd.Com</dc:creator>
  <cp:lastModifiedBy>CSTeam</cp:lastModifiedBy>
  <cp:revision>5</cp:revision>
  <dcterms:created xsi:type="dcterms:W3CDTF">2012-03-08T14:15:45Z</dcterms:created>
  <dcterms:modified xsi:type="dcterms:W3CDTF">2016-06-30T02:13:31Z</dcterms:modified>
</cp:coreProperties>
</file>